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3" r:id="rId3"/>
    <p:sldId id="284" r:id="rId4"/>
    <p:sldId id="257" r:id="rId5"/>
    <p:sldId id="266" r:id="rId6"/>
    <p:sldId id="289" r:id="rId7"/>
    <p:sldId id="267" r:id="rId8"/>
    <p:sldId id="290" r:id="rId9"/>
    <p:sldId id="291" r:id="rId10"/>
    <p:sldId id="292" r:id="rId11"/>
    <p:sldId id="285" r:id="rId12"/>
    <p:sldId id="287" r:id="rId13"/>
    <p:sldId id="28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62" d="100"/>
          <a:sy n="62" d="100"/>
        </p:scale>
        <p:origin x="-15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BD5F1-4678-4B7A-9AF4-908E4FA723E7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5DA15-09FD-4613-AB38-6E7E17F5746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81343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4DD0-5324-454F-A0CE-FAA4B0E6D201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1B14-2777-433E-9294-ABA761EB5A6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6124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iVy7SmzsPiAhWSzIUKHaZ4AQ0QjB16BAgBEAQ&amp;url=https://globalgoals.scot/&amp;psig=AOvVaw1xR2jEsGDZxOGnKGOvl4We&amp;ust=155931789833287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globalgoals.scot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4228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know that migration is a continual process, which takes place locally, nationally and internationally.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2533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Sort them into a Diamond 9 shape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Which aspects are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the most important,</a:t>
            </a:r>
            <a:r>
              <a:rPr lang="en-GB" b="1" dirty="0" smtClean="0">
                <a:solidFill>
                  <a:srgbClr val="0070C0"/>
                </a:solidFill>
              </a:rPr>
              <a:t> do you think?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Why are they more important?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Sort them into a Diamond 9 shape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Which aspects are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the most important,</a:t>
            </a:r>
            <a:r>
              <a:rPr lang="en-GB" b="1" dirty="0" smtClean="0">
                <a:solidFill>
                  <a:srgbClr val="0070C0"/>
                </a:solidFill>
              </a:rPr>
              <a:t> do you think?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Why are they more important?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47803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Sort them into a Diamond 9 shape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Which aspects are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the most important,</a:t>
            </a:r>
            <a:r>
              <a:rPr lang="en-GB" b="1" dirty="0" smtClean="0">
                <a:solidFill>
                  <a:srgbClr val="0070C0"/>
                </a:solidFill>
              </a:rPr>
              <a:t> do you think?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Why are they more important?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986288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Sort them into a Diamond 9 shape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Which aspects are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the most important,</a:t>
            </a:r>
            <a:r>
              <a:rPr lang="en-GB" b="1" dirty="0" smtClean="0">
                <a:solidFill>
                  <a:srgbClr val="0070C0"/>
                </a:solidFill>
              </a:rPr>
              <a:t> do you think?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Why are they more important?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68556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90419a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585788"/>
            <a:ext cx="3913187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590419a5a1_0_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300" cy="3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49952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913670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09117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56EE-9549-45A0-BBA2-AEB39735062A}" type="datetimeFigureOut">
              <a:rPr lang="en-GB" smtClean="0"/>
              <a:pPr/>
              <a:t>03/03/2020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hcr.org/uk/stateless-people.html" TargetMode="External"/><Relationship Id="rId2" Type="http://schemas.openxmlformats.org/officeDocument/2006/relationships/hyperlink" Target="http://inequality.i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g-BG" sz="4000" dirty="0" smtClean="0">
                <a:latin typeface="Garamond" panose="02020404030301010803" pitchFamily="18" charset="0"/>
              </a:rPr>
              <a:t>Намаляване на неравенствата, Урок</a:t>
            </a:r>
            <a:r>
              <a:rPr lang="en-GB" sz="4000" dirty="0" smtClean="0">
                <a:latin typeface="Garamond" panose="02020404030301010803" pitchFamily="18" charset="0"/>
              </a:rPr>
              <a:t> </a:t>
            </a:r>
            <a:r>
              <a:rPr lang="bg-BG" sz="4000" dirty="0" smtClean="0">
                <a:latin typeface="Garamond" panose="02020404030301010803" pitchFamily="18" charset="0"/>
              </a:rPr>
              <a:t>2</a:t>
            </a:r>
            <a:r>
              <a:rPr lang="en-GB" sz="4000" dirty="0" smtClean="0">
                <a:latin typeface="Garamond" panose="02020404030301010803" pitchFamily="18" charset="0"/>
              </a:rPr>
              <a:t> </a:t>
            </a:r>
            <a:endParaRPr lang="en-GB" sz="4000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>
                <a:solidFill>
                  <a:schemeClr val="tx1"/>
                </a:solidFill>
                <a:latin typeface="Garamond" panose="02020404030301010803" pitchFamily="18" charset="0"/>
              </a:rPr>
              <a:t>Видове неравенства</a:t>
            </a:r>
            <a:endParaRPr lang="en-GB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bg-BG" b="1" i="1" dirty="0" smtClean="0">
                <a:latin typeface="Garamond" panose="02020404030301010803" pitchFamily="18" charset="0"/>
              </a:rPr>
              <a:t>Няма по – висш и по - нисш</a:t>
            </a:r>
            <a:endParaRPr lang="en-GB" dirty="0">
              <a:latin typeface="Garamond" panose="02020404030301010803" pitchFamily="18" charset="0"/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231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0" y="2835095"/>
            <a:ext cx="33123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Inferior by Abilities</a:t>
            </a:r>
            <a:endParaRPr lang="en-US" sz="3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7" y="285728"/>
            <a:ext cx="323454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aramond" panose="02020404030301010803" pitchFamily="18" charset="0"/>
              </a:rPr>
              <a:t>Хората с увреждания представляват 15% от световното население.</a:t>
            </a:r>
          </a:p>
          <a:p>
            <a:r>
              <a:rPr lang="ru-RU" sz="2000" dirty="0">
                <a:latin typeface="Garamond" panose="02020404030301010803" pitchFamily="18" charset="0"/>
              </a:rPr>
              <a:t>80% от тях живеят в развиващите се страни.</a:t>
            </a:r>
          </a:p>
          <a:p>
            <a:pPr algn="just"/>
            <a:r>
              <a:rPr lang="ru-RU" sz="2000" dirty="0">
                <a:latin typeface="Garamond" panose="02020404030301010803" pitchFamily="18" charset="0"/>
              </a:rPr>
              <a:t>Все пак по-малко от 20% от хората с увреждания са заети в момента.</a:t>
            </a:r>
          </a:p>
          <a:p>
            <a:r>
              <a:rPr lang="ru-RU" sz="2000" dirty="0">
                <a:latin typeface="Garamond" panose="02020404030301010803" pitchFamily="18" charset="0"/>
              </a:rPr>
              <a:t>Те често са изключени от участие в социалния живот и са силно уязвими от пренебрегване и </a:t>
            </a:r>
            <a:r>
              <a:rPr lang="ru-RU" sz="2000" dirty="0" smtClean="0">
                <a:latin typeface="Garamond" panose="02020404030301010803" pitchFamily="18" charset="0"/>
              </a:rPr>
              <a:t>насилие.</a:t>
            </a:r>
          </a:p>
          <a:p>
            <a:endParaRPr lang="ru-RU" sz="2000" dirty="0">
              <a:latin typeface="Garamond" panose="02020404030301010803" pitchFamily="18" charset="0"/>
            </a:endParaRPr>
          </a:p>
          <a:p>
            <a:r>
              <a:rPr lang="ru-RU" sz="2000" dirty="0">
                <a:latin typeface="Garamond" panose="02020404030301010803" pitchFamily="18" charset="0"/>
              </a:rPr>
              <a:t>За да се интегрират напълно, те се нуждаят от:</a:t>
            </a:r>
          </a:p>
          <a:p>
            <a:r>
              <a:rPr lang="ru-RU" sz="2000" dirty="0" smtClean="0">
                <a:latin typeface="Garamond" panose="02020404030301010803" pitchFamily="18" charset="0"/>
              </a:rPr>
              <a:t>- Достъпна </a:t>
            </a:r>
            <a:r>
              <a:rPr lang="ru-RU" sz="2000" dirty="0">
                <a:latin typeface="Garamond" panose="02020404030301010803" pitchFamily="18" charset="0"/>
              </a:rPr>
              <a:t>среда;</a:t>
            </a:r>
          </a:p>
          <a:p>
            <a:r>
              <a:rPr lang="ru-RU" sz="2000" dirty="0" smtClean="0">
                <a:latin typeface="Garamond" panose="02020404030301010803" pitchFamily="18" charset="0"/>
              </a:rPr>
              <a:t>- Приобщаващо образование;</a:t>
            </a:r>
            <a:endParaRPr lang="ru-RU" sz="2000" dirty="0">
              <a:latin typeface="Garamond" panose="02020404030301010803" pitchFamily="18" charset="0"/>
            </a:endParaRPr>
          </a:p>
          <a:p>
            <a:r>
              <a:rPr lang="ru-RU" sz="2000" dirty="0" smtClean="0">
                <a:latin typeface="Garamond" panose="02020404030301010803" pitchFamily="18" charset="0"/>
              </a:rPr>
              <a:t>- Адаптация </a:t>
            </a:r>
            <a:r>
              <a:rPr lang="ru-RU" sz="2000" dirty="0">
                <a:latin typeface="Garamond" panose="02020404030301010803" pitchFamily="18" charset="0"/>
              </a:rPr>
              <a:t>на работното място.</a:t>
            </a:r>
            <a:endParaRPr lang="en-US" sz="2000" dirty="0">
              <a:latin typeface="Garamond" panose="020204040303010108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58075" y="3717033"/>
            <a:ext cx="5582477" cy="31409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58075" y="-6036"/>
            <a:ext cx="5585925" cy="251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308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1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/>
          <p:nvPr/>
        </p:nvSpPr>
        <p:spPr>
          <a:xfrm rot="10800000" flipH="1">
            <a:off x="366746" y="92225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1"/>
          <p:cNvSpPr/>
          <p:nvPr/>
        </p:nvSpPr>
        <p:spPr>
          <a:xfrm rot="10800000" flipH="1">
            <a:off x="366746" y="645243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31"/>
          <p:cNvSpPr txBox="1"/>
          <p:nvPr/>
        </p:nvSpPr>
        <p:spPr>
          <a:xfrm>
            <a:off x="971600" y="2752062"/>
            <a:ext cx="6552728" cy="11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lvl="0" algn="ctr"/>
            <a:r>
              <a:rPr lang="en-GB" sz="2600" i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          </a:t>
            </a:r>
            <a:r>
              <a:rPr lang="ru-RU" sz="2600" i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Групова дискусия за различните видове неравенства</a:t>
            </a:r>
            <a:endParaRPr lang="en-GB" sz="2600" i="1" dirty="0" smtClean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9" name="Google Shape;229;p31"/>
          <p:cNvSpPr txBox="1"/>
          <p:nvPr/>
        </p:nvSpPr>
        <p:spPr>
          <a:xfrm>
            <a:off x="107504" y="84326"/>
            <a:ext cx="6984776" cy="8379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2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bg-BG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Учебна единица за обучение Урок</a:t>
            </a:r>
            <a:r>
              <a:rPr lang="en-GB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 2 </a:t>
            </a:r>
            <a:r>
              <a:rPr lang="bg-BG" dirty="0" smtClean="0">
                <a:sym typeface="Prompt"/>
              </a:rPr>
              <a:t>Видове неравенства</a:t>
            </a:r>
            <a:endParaRPr lang="en-GB" dirty="0" smtClean="0"/>
          </a:p>
          <a:p>
            <a:r>
              <a:rPr lang="bg-BG" sz="1600" b="1" i="1" dirty="0" smtClean="0"/>
              <a:t>Няма по – висш и по - нисш</a:t>
            </a:r>
            <a:endParaRPr lang="en-GB" sz="1600" dirty="0"/>
          </a:p>
          <a:p>
            <a:endParaRPr lang="en-GB" sz="1600" b="1" dirty="0">
              <a:solidFill>
                <a:schemeClr val="bg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9967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/>
        </p:nvSpPr>
        <p:spPr>
          <a:xfrm>
            <a:off x="6516215" y="1500458"/>
            <a:ext cx="1606899" cy="89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0" y="971683"/>
            <a:ext cx="1331639" cy="303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ПРОДЪЛЖИТЕЛНСТ</a:t>
            </a:r>
            <a:endParaRPr sz="11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0" name="Google Shape;240;p32"/>
          <p:cNvSpPr txBox="1"/>
          <p:nvPr/>
        </p:nvSpPr>
        <p:spPr>
          <a:xfrm>
            <a:off x="1214415" y="902668"/>
            <a:ext cx="4643469" cy="707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Къде този урок допринася за училищната програма</a:t>
            </a: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КЛЮЧОВ ЕТАП </a:t>
            </a: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3  </a:t>
            </a:r>
            <a:r>
              <a:rPr lang="bg-BG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Философия, история/гражданство </a:t>
            </a:r>
            <a:endParaRPr sz="1000" b="1" dirty="0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1157987" y="1664101"/>
            <a:ext cx="4699898" cy="8031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000" b="1" dirty="0" smtClean="0">
                <a:latin typeface="Prompt"/>
                <a:ea typeface="Prompt"/>
                <a:cs typeface="Prompt"/>
                <a:sym typeface="Prompt"/>
              </a:rPr>
              <a:t>Към кой предмет се отнася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? </a:t>
            </a:r>
            <a:r>
              <a:rPr lang="bg-BG" sz="1000" b="1" dirty="0" smtClean="0">
                <a:latin typeface="Prompt"/>
                <a:ea typeface="Prompt"/>
                <a:cs typeface="Prompt"/>
                <a:sym typeface="Prompt"/>
              </a:rPr>
              <a:t>Хуманитарни науки, История, География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 </a:t>
            </a: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383466" y="1223970"/>
            <a:ext cx="345343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261080" y="1275135"/>
            <a:ext cx="810463" cy="474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1 </a:t>
            </a:r>
            <a:r>
              <a:rPr lang="bg-BG" sz="1600" dirty="0" smtClean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ЧАС</a:t>
            </a:r>
            <a:endParaRPr sz="16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441921" y="3113607"/>
            <a:ext cx="5484443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lt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1" y="4684186"/>
            <a:ext cx="5857884" cy="2173814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2"/>
          <p:cNvSpPr/>
          <p:nvPr/>
        </p:nvSpPr>
        <p:spPr>
          <a:xfrm rot="10800000" flipH="1">
            <a:off x="144861" y="788250"/>
            <a:ext cx="5559618" cy="4653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2"/>
          <p:cNvSpPr/>
          <p:nvPr/>
        </p:nvSpPr>
        <p:spPr>
          <a:xfrm flipH="1">
            <a:off x="136463" y="2751717"/>
            <a:ext cx="5559618" cy="250672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lvl="0"/>
            <a:r>
              <a:rPr lang="bg-BG" b="1" dirty="0" smtClean="0"/>
              <a:t>Фокус на обучението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4771007" y="337426"/>
            <a:ext cx="1379321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7077338" y="1054281"/>
            <a:ext cx="1606899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5929322" y="881856"/>
            <a:ext cx="3062865" cy="35362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i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BIG </a:t>
            </a:r>
            <a:r>
              <a:rPr lang="en-GB" sz="1000" b="1" i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IDEAS</a:t>
            </a:r>
            <a:endParaRPr lang="en-GB" sz="1600" b="1" dirty="0">
              <a:solidFill>
                <a:srgbClr val="FF0000"/>
              </a:solidFill>
            </a:endParaRPr>
          </a:p>
          <a:p>
            <a:r>
              <a:rPr lang="en-US" sz="1200" b="1" dirty="0" smtClean="0">
                <a:latin typeface="Garamond" pitchFamily="18" charset="0"/>
              </a:rPr>
              <a:t>B</a:t>
            </a:r>
            <a:r>
              <a:rPr lang="bg-BG" sz="1200" b="1" dirty="0" smtClean="0">
                <a:latin typeface="Garamond" pitchFamily="18" charset="0"/>
              </a:rPr>
              <a:t>Голяма идея </a:t>
            </a:r>
            <a:r>
              <a:rPr lang="en-US" sz="1200" b="1" dirty="0" smtClean="0">
                <a:latin typeface="Garamond" pitchFamily="18" charset="0"/>
              </a:rPr>
              <a:t>1/3 </a:t>
            </a:r>
            <a:r>
              <a:rPr lang="bg-BG" sz="1200" b="1" dirty="0" smtClean="0">
                <a:solidFill>
                  <a:srgbClr val="FF0000"/>
                </a:solidFill>
                <a:latin typeface="Garamond" pitchFamily="18" charset="0"/>
              </a:rPr>
              <a:t>Проблемът с неравенството </a:t>
            </a:r>
            <a:endParaRPr lang="en-US" sz="1200" b="1" dirty="0">
              <a:latin typeface="Garamond" pitchFamily="18" charset="0"/>
            </a:endParaRPr>
          </a:p>
          <a:p>
            <a:r>
              <a:rPr lang="ru-RU" sz="1200" dirty="0" smtClean="0">
                <a:latin typeface="Garamond" pitchFamily="18" charset="0"/>
              </a:rPr>
              <a:t>В световен мащаб има малък брой супер богати хора.</a:t>
            </a:r>
          </a:p>
          <a:p>
            <a:r>
              <a:rPr lang="en-US" sz="1200" dirty="0" smtClean="0">
                <a:latin typeface="Garamond" pitchFamily="18" charset="0"/>
              </a:rPr>
              <a:t>“82%</a:t>
            </a:r>
            <a:r>
              <a:rPr lang="bg-BG" sz="1200" dirty="0" smtClean="0">
                <a:latin typeface="Garamond" pitchFamily="18" charset="0"/>
              </a:rPr>
              <a:t> </a:t>
            </a:r>
            <a:r>
              <a:rPr lang="ru-RU" sz="1200" dirty="0" smtClean="0">
                <a:latin typeface="Garamond" pitchFamily="18" charset="0"/>
              </a:rPr>
              <a:t>от </a:t>
            </a:r>
            <a:r>
              <a:rPr lang="ru-RU" sz="1200" dirty="0" smtClean="0">
                <a:latin typeface="Garamond" pitchFamily="18" charset="0"/>
              </a:rPr>
              <a:t>богатството, създадено миналата година, отиде при най-богатия един процент от световното население, докато 3,7 милиарда души, които съставляват най-бедната половина от човечеството, </a:t>
            </a:r>
            <a:r>
              <a:rPr lang="ru-RU" sz="1200" dirty="0" smtClean="0">
                <a:latin typeface="Garamond" pitchFamily="18" charset="0"/>
              </a:rPr>
              <a:t>нямат нищо</a:t>
            </a:r>
            <a:r>
              <a:rPr lang="en-US" sz="1200" dirty="0" smtClean="0">
                <a:latin typeface="Garamond" pitchFamily="18" charset="0"/>
              </a:rPr>
              <a:t>”. </a:t>
            </a:r>
            <a:r>
              <a:rPr lang="en-US" sz="1200" dirty="0">
                <a:latin typeface="Garamond" pitchFamily="18" charset="0"/>
              </a:rPr>
              <a:t>(Oxfam 2018)</a:t>
            </a:r>
            <a:r>
              <a:rPr lang="en-GB" sz="1200" dirty="0" smtClean="0">
                <a:latin typeface="Garamond" pitchFamily="18" charset="0"/>
              </a:rPr>
              <a:t>.</a:t>
            </a:r>
            <a:endParaRPr lang="en-GB" sz="1200" dirty="0">
              <a:latin typeface="Garamond" pitchFamily="18" charset="0"/>
            </a:endParaRPr>
          </a:p>
          <a:p>
            <a:r>
              <a:rPr lang="en-GB" sz="1200" b="1" dirty="0">
                <a:latin typeface="Garamond" pitchFamily="18" charset="0"/>
              </a:rPr>
              <a:t> </a:t>
            </a:r>
            <a:r>
              <a:rPr lang="bg-BG" sz="1200" b="1" dirty="0" smtClean="0">
                <a:latin typeface="Garamond" pitchFamily="18" charset="0"/>
              </a:rPr>
              <a:t>Голяма идея </a:t>
            </a:r>
            <a:r>
              <a:rPr lang="en-US" sz="1200" b="1" dirty="0" smtClean="0">
                <a:solidFill>
                  <a:srgbClr val="FF0000"/>
                </a:solidFill>
                <a:latin typeface="Garamond" pitchFamily="18" charset="0"/>
              </a:rPr>
              <a:t>8/9 </a:t>
            </a:r>
            <a:r>
              <a:rPr lang="bg-BG" sz="1200" b="1" dirty="0" smtClean="0">
                <a:solidFill>
                  <a:srgbClr val="FF0000"/>
                </a:solidFill>
                <a:latin typeface="Garamond" pitchFamily="18" charset="0"/>
              </a:rPr>
              <a:t>Корени на международни неравенства </a:t>
            </a:r>
            <a:endParaRPr lang="en-US" sz="1200" b="1" dirty="0">
              <a:latin typeface="Garamond" pitchFamily="18" charset="0"/>
            </a:endParaRPr>
          </a:p>
          <a:p>
            <a:r>
              <a:rPr lang="ru-RU" sz="1200" dirty="0" smtClean="0">
                <a:latin typeface="Garamond" pitchFamily="18" charset="0"/>
              </a:rPr>
              <a:t>Икономическото неравенство между страните с висок и нисък доход днес има своите корени в </a:t>
            </a:r>
            <a:r>
              <a:rPr lang="ru-RU" sz="1200" dirty="0" smtClean="0">
                <a:latin typeface="Garamond" pitchFamily="18" charset="0"/>
              </a:rPr>
              <a:t>историческите </a:t>
            </a:r>
            <a:r>
              <a:rPr lang="ru-RU" sz="1200" dirty="0" smtClean="0">
                <a:latin typeface="Garamond" pitchFamily="18" charset="0"/>
              </a:rPr>
              <a:t>процеси (например войни, колонизация и индустриализация), а също и в настоящите ни търговски и финансови системи.</a:t>
            </a:r>
            <a:endParaRPr lang="ru-RU" sz="1200" dirty="0">
              <a:latin typeface="Garamond" pitchFamily="18" charset="0"/>
            </a:endParaRPr>
          </a:p>
        </p:txBody>
      </p:sp>
      <p:sp>
        <p:nvSpPr>
          <p:cNvPr id="252" name="Google Shape;252;p32"/>
          <p:cNvSpPr txBox="1"/>
          <p:nvPr/>
        </p:nvSpPr>
        <p:spPr>
          <a:xfrm>
            <a:off x="0" y="3000372"/>
            <a:ext cx="5781503" cy="17859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ru-RU" sz="1400" dirty="0" smtClean="0">
                <a:latin typeface="Garamond" pitchFamily="18" charset="0"/>
              </a:rPr>
              <a:t>Р</a:t>
            </a:r>
            <a:r>
              <a:rPr lang="ru-RU" sz="1400" dirty="0" smtClean="0">
                <a:latin typeface="Garamond" pitchFamily="18" charset="0"/>
              </a:rPr>
              <a:t>азберете </a:t>
            </a:r>
            <a:r>
              <a:rPr lang="ru-RU" sz="1400" dirty="0" smtClean="0">
                <a:latin typeface="Garamond" pitchFamily="18" charset="0"/>
              </a:rPr>
              <a:t>какво означава да бъдете „неравнопоставени“, като се съсредоточите върху икономическото неравенство в и между </a:t>
            </a:r>
            <a:r>
              <a:rPr lang="ru-RU" sz="1400" dirty="0" smtClean="0">
                <a:latin typeface="Garamond" pitchFamily="18" charset="0"/>
              </a:rPr>
              <a:t>държавите.</a:t>
            </a:r>
            <a:r>
              <a:rPr lang="ru-RU" sz="1400" dirty="0" smtClean="0">
                <a:latin typeface="Garamond" pitchFamily="18" charset="0"/>
              </a:rPr>
              <a:t/>
            </a:r>
            <a:br>
              <a:rPr lang="ru-RU" sz="1400" dirty="0" smtClean="0">
                <a:latin typeface="Garamond" pitchFamily="18" charset="0"/>
              </a:rPr>
            </a:br>
            <a:r>
              <a:rPr lang="ru-RU" sz="1400" dirty="0" smtClean="0">
                <a:latin typeface="Garamond" pitchFamily="18" charset="0"/>
              </a:rPr>
              <a:t>Помислете </a:t>
            </a:r>
            <a:r>
              <a:rPr lang="ru-RU" sz="1400" dirty="0" smtClean="0">
                <a:latin typeface="Garamond" pitchFamily="18" charset="0"/>
              </a:rPr>
              <a:t>върху корените на международните неравенства поради по-неблагоприятните условия на търговия и финанси, налагани от икономически по-богатите и по-мощни </a:t>
            </a:r>
            <a:r>
              <a:rPr lang="ru-RU" sz="1400" dirty="0" smtClean="0">
                <a:latin typeface="Garamond" pitchFamily="18" charset="0"/>
              </a:rPr>
              <a:t>държави.</a:t>
            </a:r>
            <a:r>
              <a:rPr lang="ru-RU" sz="1400" dirty="0" smtClean="0">
                <a:latin typeface="Garamond" pitchFamily="18" charset="0"/>
              </a:rPr>
              <a:t/>
            </a:r>
            <a:br>
              <a:rPr lang="ru-RU" sz="1400" dirty="0" smtClean="0">
                <a:latin typeface="Garamond" pitchFamily="18" charset="0"/>
              </a:rPr>
            </a:br>
            <a:r>
              <a:rPr lang="ru-RU" sz="1400" dirty="0" smtClean="0">
                <a:latin typeface="Garamond" pitchFamily="18" charset="0"/>
              </a:rPr>
              <a:t>Разберете целта на ООН за намаляване на неравенствата за </a:t>
            </a:r>
            <a:r>
              <a:rPr lang="ru-RU" sz="1400" dirty="0" smtClean="0">
                <a:latin typeface="Garamond" pitchFamily="18" charset="0"/>
              </a:rPr>
              <a:t>всички,</a:t>
            </a:r>
            <a:r>
              <a:rPr lang="ru-RU" sz="1400" dirty="0" smtClean="0">
                <a:latin typeface="Garamond" pitchFamily="18" charset="0"/>
              </a:rPr>
              <a:t/>
            </a:r>
            <a:br>
              <a:rPr lang="ru-RU" sz="1400" dirty="0" smtClean="0">
                <a:latin typeface="Garamond" pitchFamily="18" charset="0"/>
              </a:rPr>
            </a:br>
            <a:r>
              <a:rPr lang="ru-RU" sz="1400" dirty="0" smtClean="0">
                <a:latin typeface="Garamond" pitchFamily="18" charset="0"/>
              </a:rPr>
              <a:t>използвайки </a:t>
            </a:r>
            <a:r>
              <a:rPr lang="ru-RU" sz="1400" dirty="0" smtClean="0">
                <a:latin typeface="Garamond" pitchFamily="18" charset="0"/>
              </a:rPr>
              <a:t>умения в груповата работа: споделяне, слушане, критично мислене и разпитване</a:t>
            </a:r>
          </a:p>
          <a:p>
            <a:pPr>
              <a:buNone/>
            </a:pPr>
            <a:r>
              <a:rPr lang="bg-BG" sz="1400" b="1" dirty="0" smtClean="0">
                <a:latin typeface="Garamond" pitchFamily="18" charset="0"/>
              </a:rPr>
              <a:t>Фокус върху целите за устойчиво развитие</a:t>
            </a:r>
            <a:r>
              <a:rPr lang="en-GB" sz="1400" dirty="0" smtClean="0">
                <a:latin typeface="Garamond" pitchFamily="18" charset="0"/>
              </a:rPr>
              <a:t>:</a:t>
            </a:r>
            <a:endParaRPr lang="en-GB" sz="1400" dirty="0">
              <a:latin typeface="Garamond" pitchFamily="18" charset="0"/>
            </a:endParaRPr>
          </a:p>
          <a:p>
            <a:r>
              <a:rPr lang="ru-RU" sz="1400" dirty="0" smtClean="0">
                <a:latin typeface="Garamond" pitchFamily="18" charset="0"/>
              </a:rPr>
              <a:t>10.2 До 2030 г. да се даде възможност и насърчава социалното, икономическото и политическото включване на всички, независимо от възраст, пол, увреждане, раса, етническа принадлежност, произход, религия или икономически или друг статус</a:t>
            </a:r>
            <a:br>
              <a:rPr lang="ru-RU" sz="1400" dirty="0" smtClean="0">
                <a:latin typeface="Garamond" pitchFamily="18" charset="0"/>
              </a:rPr>
            </a:br>
            <a:r>
              <a:rPr lang="ru-RU" sz="1400" dirty="0" smtClean="0">
                <a:latin typeface="Garamond" pitchFamily="18" charset="0"/>
              </a:rPr>
              <a:t>16.3 Насърчаване на върховенството на закона на национално и международно ниво и осигуряване на равен достъп до правосъдие за всички;</a:t>
            </a:r>
            <a:br>
              <a:rPr lang="ru-RU" sz="1400" dirty="0" smtClean="0">
                <a:latin typeface="Garamond" pitchFamily="18" charset="0"/>
              </a:rPr>
            </a:br>
            <a:r>
              <a:rPr lang="ru-RU" sz="1400" dirty="0" smtClean="0">
                <a:latin typeface="Garamond" pitchFamily="18" charset="0"/>
              </a:rPr>
              <a:t>16.б Насърчаване и прилагане на недискриминационни закони и политики за устойчиво развитие</a:t>
            </a:r>
            <a:endParaRPr lang="ru-RU" sz="1400" dirty="0">
              <a:latin typeface="Garamond" pitchFamily="18" charset="0"/>
            </a:endParaRPr>
          </a:p>
        </p:txBody>
      </p:sp>
      <p:sp>
        <p:nvSpPr>
          <p:cNvPr id="253" name="Google Shape;253;p32"/>
          <p:cNvSpPr txBox="1"/>
          <p:nvPr/>
        </p:nvSpPr>
        <p:spPr>
          <a:xfrm>
            <a:off x="119570" y="198447"/>
            <a:ext cx="6828693" cy="63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bg-BG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НАМАЛЯВАНЕ НА НЕВАНСТВАТА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</a:t>
            </a:r>
            <a:endParaRPr sz="1800" dirty="0">
              <a:solidFill>
                <a:srgbClr val="A98278"/>
              </a:solidFill>
              <a:sym typeface="Arial"/>
            </a:endParaRPr>
          </a:p>
          <a:p>
            <a:r>
              <a:rPr lang="bg-BG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Учебна единица за обучение Урок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2 </a:t>
            </a:r>
            <a:r>
              <a:rPr lang="bg-BG" dirty="0" smtClean="0">
                <a:sym typeface="Prompt"/>
              </a:rPr>
              <a:t>Видове неравенства</a:t>
            </a:r>
            <a:endParaRPr lang="en-GB" dirty="0"/>
          </a:p>
          <a:p>
            <a:endParaRPr sz="1400" dirty="0">
              <a:solidFill>
                <a:srgbClr val="A98278"/>
              </a:solidFill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571" y="2396119"/>
            <a:ext cx="6828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Themes</a:t>
            </a:r>
            <a:r>
              <a:rPr lang="en-GB" dirty="0" smtClean="0"/>
              <a:t>: </a:t>
            </a:r>
            <a:r>
              <a:rPr lang="en-GB" b="1" dirty="0"/>
              <a:t> 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071543" y="2454648"/>
            <a:ext cx="51439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400" b="1" dirty="0" smtClean="0"/>
              <a:t>Заглавие</a:t>
            </a:r>
            <a:r>
              <a:rPr lang="en-GB" sz="1400" b="1" dirty="0" smtClean="0"/>
              <a:t>: </a:t>
            </a:r>
            <a:r>
              <a:rPr lang="bg-BG" sz="1400" dirty="0" smtClean="0"/>
              <a:t>Видове неравенства </a:t>
            </a:r>
            <a:r>
              <a:rPr lang="bg-BG" sz="1400" b="1" i="1" dirty="0" smtClean="0"/>
              <a:t>Няма по – висш и по - нисш</a:t>
            </a:r>
            <a:endParaRPr lang="en-GB" sz="1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930182" y="4418060"/>
            <a:ext cx="3110132" cy="227754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bg-BG" sz="1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Източници</a:t>
            </a:r>
            <a:endParaRPr lang="en-GB" sz="1000" b="1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000" b="1" dirty="0" smtClean="0"/>
              <a:t>5.1 </a:t>
            </a:r>
            <a:r>
              <a:rPr lang="bg-BG" sz="1000" b="1" dirty="0" smtClean="0"/>
              <a:t>Сесия</a:t>
            </a:r>
            <a:r>
              <a:rPr lang="en-GB" sz="1000" b="1" dirty="0" smtClean="0"/>
              <a:t> </a:t>
            </a:r>
            <a:r>
              <a:rPr lang="en-GB" sz="1000" b="1" dirty="0"/>
              <a:t>5</a:t>
            </a:r>
            <a:r>
              <a:rPr lang="en-GB" sz="1000" dirty="0"/>
              <a:t> </a:t>
            </a:r>
            <a:r>
              <a:rPr lang="en-GB" sz="1000" b="1" dirty="0"/>
              <a:t>PowerPoint </a:t>
            </a:r>
            <a:r>
              <a:rPr lang="bg-BG" sz="1000" b="1" dirty="0" smtClean="0"/>
              <a:t>слайдове</a:t>
            </a:r>
            <a:r>
              <a:rPr lang="en-GB" sz="1000" b="1" dirty="0" smtClean="0"/>
              <a:t> 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5.2 </a:t>
            </a:r>
            <a:r>
              <a:rPr lang="bg-BG" sz="1000" b="1" dirty="0" smtClean="0"/>
              <a:t>Материали </a:t>
            </a:r>
            <a:r>
              <a:rPr lang="en-GB" sz="1000" b="1" dirty="0" smtClean="0"/>
              <a:t>1  </a:t>
            </a:r>
            <a:r>
              <a:rPr lang="bg-BG" sz="1000" b="1" dirty="0" smtClean="0"/>
              <a:t>Бинго </a:t>
            </a:r>
            <a:r>
              <a:rPr lang="en-GB" sz="1000" dirty="0" smtClean="0"/>
              <a:t>(</a:t>
            </a:r>
            <a:r>
              <a:rPr lang="bg-BG" sz="1000" dirty="0" smtClean="0"/>
              <a:t>работен лист</a:t>
            </a:r>
            <a:r>
              <a:rPr lang="en-GB" sz="1000" dirty="0" smtClean="0"/>
              <a:t>)</a:t>
            </a:r>
            <a:endParaRPr lang="en-GB" sz="1000" dirty="0"/>
          </a:p>
          <a:p>
            <a:r>
              <a:rPr lang="en-GB" sz="1000" b="1" dirty="0"/>
              <a:t>5.3 </a:t>
            </a:r>
            <a:r>
              <a:rPr lang="bg-BG" sz="1000" b="1" dirty="0" smtClean="0"/>
              <a:t>Материали </a:t>
            </a:r>
            <a:r>
              <a:rPr lang="en-GB" sz="1000" b="1" dirty="0" smtClean="0"/>
              <a:t>2 </a:t>
            </a:r>
            <a:r>
              <a:rPr lang="bg-BG" sz="1000" b="1" dirty="0" smtClean="0"/>
              <a:t>Информационен лист за равенство между половете </a:t>
            </a:r>
            <a:endParaRPr lang="en-GB" sz="1000" dirty="0"/>
          </a:p>
          <a:p>
            <a:r>
              <a:rPr lang="en-GB" sz="1000" b="1" dirty="0" smtClean="0"/>
              <a:t>5.4 </a:t>
            </a:r>
            <a:r>
              <a:rPr lang="bg-BG" sz="1000" b="1" dirty="0" smtClean="0"/>
              <a:t>Материали </a:t>
            </a:r>
            <a:r>
              <a:rPr lang="en-GB" sz="1000" b="1" dirty="0" smtClean="0"/>
              <a:t>3 </a:t>
            </a:r>
            <a:r>
              <a:rPr lang="bg-BG" sz="1000" b="1" dirty="0" smtClean="0"/>
              <a:t>Инфрмационен лист за възрастово равенство </a:t>
            </a:r>
            <a:endParaRPr lang="en-GB" sz="1000" dirty="0"/>
          </a:p>
          <a:p>
            <a:r>
              <a:rPr lang="en-GB" sz="1000" b="1" dirty="0" smtClean="0"/>
              <a:t>5.5 </a:t>
            </a:r>
            <a:r>
              <a:rPr lang="bg-BG" sz="1000" b="1" dirty="0" smtClean="0"/>
              <a:t>Материали </a:t>
            </a:r>
            <a:r>
              <a:rPr lang="en-GB" sz="1000" b="1" dirty="0" smtClean="0"/>
              <a:t>4 </a:t>
            </a:r>
            <a:r>
              <a:rPr lang="bg-BG" sz="1000" b="1" dirty="0" smtClean="0"/>
              <a:t>Информационен лист за равенство на способностите </a:t>
            </a:r>
            <a:endParaRPr lang="en-GB" sz="1000" dirty="0"/>
          </a:p>
          <a:p>
            <a:r>
              <a:rPr lang="en-GB" sz="1000" b="1" dirty="0" smtClean="0"/>
              <a:t>5.6 </a:t>
            </a:r>
            <a:r>
              <a:rPr lang="bg-BG" sz="1000" b="1" dirty="0" smtClean="0"/>
              <a:t>Материали </a:t>
            </a:r>
            <a:r>
              <a:rPr lang="en-GB" sz="1000" b="1" dirty="0" smtClean="0"/>
              <a:t>5 </a:t>
            </a:r>
            <a:r>
              <a:rPr lang="bg-BG" sz="1000" b="1" dirty="0" smtClean="0"/>
              <a:t>информационен лист за равенство на расите </a:t>
            </a:r>
            <a:endParaRPr lang="en-GB" sz="1000" dirty="0"/>
          </a:p>
          <a:p>
            <a:r>
              <a:rPr lang="en-GB" sz="1000" b="1" dirty="0" smtClean="0"/>
              <a:t>5.7 </a:t>
            </a:r>
            <a:r>
              <a:rPr lang="bg-BG" sz="1000" b="1" dirty="0" smtClean="0"/>
              <a:t>Материали </a:t>
            </a:r>
            <a:r>
              <a:rPr lang="en-GB" sz="1000" b="1" dirty="0" smtClean="0"/>
              <a:t>6 </a:t>
            </a:r>
            <a:r>
              <a:rPr lang="bg-BG" sz="1000" b="1" dirty="0" smtClean="0"/>
              <a:t>Информационен лист за равенство на зелените пространства</a:t>
            </a:r>
            <a:endParaRPr lang="en-GB" sz="1000" dirty="0"/>
          </a:p>
          <a:p>
            <a:pPr lvl="0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xmlns="" val="35339155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/>
          <p:nvPr/>
        </p:nvSpPr>
        <p:spPr>
          <a:xfrm>
            <a:off x="174663" y="1570915"/>
            <a:ext cx="8841449" cy="1354029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bg-BG" sz="1600" b="1" u="sng" dirty="0" smtClean="0">
                <a:latin typeface="Garamond" pitchFamily="18" charset="0"/>
              </a:rPr>
              <a:t>Идеи</a:t>
            </a:r>
            <a:r>
              <a:rPr lang="en-GB" sz="1600" b="1" dirty="0" smtClean="0">
                <a:latin typeface="Garamond" pitchFamily="18" charset="0"/>
              </a:rPr>
              <a:t>  </a:t>
            </a:r>
            <a:r>
              <a:rPr lang="en-GB" sz="1600" b="1" dirty="0">
                <a:latin typeface="Garamond" pitchFamily="18" charset="0"/>
              </a:rPr>
              <a:t>15 </a:t>
            </a:r>
            <a:r>
              <a:rPr lang="bg-BG" sz="1600" b="1" dirty="0" smtClean="0">
                <a:latin typeface="Garamond" pitchFamily="18" charset="0"/>
              </a:rPr>
              <a:t>минути</a:t>
            </a:r>
            <a:r>
              <a:rPr lang="en-GB" sz="1600" b="1" dirty="0">
                <a:latin typeface="Garamond" pitchFamily="18" charset="0"/>
              </a:rPr>
              <a:t>	</a:t>
            </a:r>
            <a:r>
              <a:rPr lang="bg-BG" sz="1600" b="1" i="1" dirty="0" smtClean="0">
                <a:latin typeface="Garamond" pitchFamily="18" charset="0"/>
              </a:rPr>
              <a:t>Корени на неравенствата</a:t>
            </a:r>
            <a:endParaRPr lang="en-GB" sz="1600" dirty="0">
              <a:latin typeface="Garamond" pitchFamily="18" charset="0"/>
            </a:endParaRPr>
          </a:p>
          <a:p>
            <a:r>
              <a:rPr lang="bg-BG" sz="1600" b="1" dirty="0" smtClean="0">
                <a:latin typeface="Garamond" pitchFamily="18" charset="0"/>
              </a:rPr>
              <a:t>Учителят обяснява</a:t>
            </a:r>
            <a:r>
              <a:rPr lang="en-GB" sz="1600" b="1" dirty="0" smtClean="0">
                <a:latin typeface="Garamond" pitchFamily="18" charset="0"/>
              </a:rPr>
              <a:t>:</a:t>
            </a:r>
            <a:r>
              <a:rPr lang="en-GB" sz="1600" dirty="0" smtClean="0">
                <a:latin typeface="Garamond" pitchFamily="18" charset="0"/>
              </a:rPr>
              <a:t> </a:t>
            </a:r>
            <a:endParaRPr lang="en-GB" sz="1600" dirty="0">
              <a:latin typeface="Garamond" pitchFamily="18" charset="0"/>
            </a:endParaRPr>
          </a:p>
          <a:p>
            <a:r>
              <a:rPr lang="bg-BG" sz="1600" dirty="0" smtClean="0">
                <a:latin typeface="Garamond" pitchFamily="18" charset="0"/>
              </a:rPr>
              <a:t>Какво означава да си неравен и защо се получава? </a:t>
            </a:r>
            <a:r>
              <a:rPr lang="bg-BG" sz="1600" dirty="0" smtClean="0">
                <a:latin typeface="Garamond" pitchFamily="18" charset="0"/>
              </a:rPr>
              <a:t>Учениците играят играта на уеб сайта</a:t>
            </a:r>
            <a:r>
              <a:rPr lang="en-GB" sz="1600" dirty="0" smtClean="0">
                <a:latin typeface="Garamond" pitchFamily="18" charset="0"/>
              </a:rPr>
              <a:t>. </a:t>
            </a:r>
            <a:r>
              <a:rPr lang="bg-BG" sz="1600" b="1" dirty="0" smtClean="0">
                <a:latin typeface="Garamond" pitchFamily="18" charset="0"/>
              </a:rPr>
              <a:t>Слайд </a:t>
            </a:r>
            <a:r>
              <a:rPr lang="en-GB" sz="1600" b="1" dirty="0" smtClean="0">
                <a:latin typeface="Garamond" pitchFamily="18" charset="0"/>
              </a:rPr>
              <a:t>6</a:t>
            </a:r>
            <a:endParaRPr lang="en-GB" sz="1600" dirty="0">
              <a:latin typeface="Garamond" pitchFamily="18" charset="0"/>
            </a:endParaRPr>
          </a:p>
          <a:p>
            <a:r>
              <a:rPr lang="en-GB" sz="1200" dirty="0"/>
              <a:t> </a:t>
            </a:r>
          </a:p>
        </p:txBody>
      </p:sp>
      <p:pic>
        <p:nvPicPr>
          <p:cNvPr id="261" name="Google Shape;261;p33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624820" y="85154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87611" y="653554"/>
            <a:ext cx="8816529" cy="9173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400" b="1" u="sng" dirty="0" smtClean="0">
                <a:latin typeface="Garamond" pitchFamily="18" charset="0"/>
              </a:rPr>
              <a:t>Първи размисли </a:t>
            </a:r>
            <a:r>
              <a:rPr lang="en-GB" sz="1400" b="1" dirty="0" smtClean="0">
                <a:latin typeface="Garamond" pitchFamily="18" charset="0"/>
              </a:rPr>
              <a:t>10 </a:t>
            </a:r>
            <a:r>
              <a:rPr lang="bg-BG" sz="1400" b="1" dirty="0" smtClean="0">
                <a:latin typeface="Garamond" pitchFamily="18" charset="0"/>
              </a:rPr>
              <a:t>минути</a:t>
            </a:r>
            <a:r>
              <a:rPr lang="en-GB" sz="1400" b="1" dirty="0" smtClean="0">
                <a:latin typeface="Garamond" pitchFamily="18" charset="0"/>
              </a:rPr>
              <a:t>.  </a:t>
            </a:r>
            <a:r>
              <a:rPr lang="en-GB" sz="1400" b="1" dirty="0" smtClean="0">
                <a:latin typeface="Garamond" pitchFamily="18" charset="0"/>
              </a:rPr>
              <a:t>	</a:t>
            </a:r>
            <a:r>
              <a:rPr lang="bg-BG" sz="1400" b="1" dirty="0" smtClean="0">
                <a:latin typeface="Garamond" pitchFamily="18" charset="0"/>
              </a:rPr>
              <a:t>Неравенства</a:t>
            </a:r>
            <a:r>
              <a:rPr lang="en-GB" sz="1400" b="1" dirty="0" smtClean="0">
                <a:latin typeface="Garamond" pitchFamily="18" charset="0"/>
              </a:rPr>
              <a:t>’ </a:t>
            </a:r>
            <a:r>
              <a:rPr lang="en-GB" sz="1400" b="1" dirty="0" smtClean="0">
                <a:latin typeface="Garamond" pitchFamily="18" charset="0"/>
              </a:rPr>
              <a:t>BINGO</a:t>
            </a:r>
            <a:r>
              <a:rPr lang="en-GB" sz="1400" b="1" i="1" dirty="0" smtClean="0">
                <a:latin typeface="Garamond" pitchFamily="18" charset="0"/>
              </a:rPr>
              <a:t>?</a:t>
            </a:r>
            <a:endParaRPr lang="en-GB" sz="1400" dirty="0" smtClean="0">
              <a:latin typeface="Garamond" pitchFamily="18" charset="0"/>
            </a:endParaRPr>
          </a:p>
          <a:p>
            <a:r>
              <a:rPr lang="bg-BG" sz="1400" b="1" dirty="0" smtClean="0">
                <a:latin typeface="Garamond" pitchFamily="18" charset="0"/>
              </a:rPr>
              <a:t>Учителят обяснява</a:t>
            </a:r>
            <a:r>
              <a:rPr lang="en-GB" sz="1400" b="1" dirty="0" smtClean="0">
                <a:latin typeface="Garamond" pitchFamily="18" charset="0"/>
              </a:rPr>
              <a:t>:</a:t>
            </a:r>
            <a:r>
              <a:rPr lang="en-GB" sz="1400" dirty="0" smtClean="0">
                <a:latin typeface="Garamond" pitchFamily="18" charset="0"/>
              </a:rPr>
              <a:t> </a:t>
            </a:r>
            <a:r>
              <a:rPr lang="bg-BG" sz="1400" dirty="0" smtClean="0">
                <a:latin typeface="Garamond" pitchFamily="18" charset="0"/>
              </a:rPr>
              <a:t>Върнете съм към тема 1  Равенство</a:t>
            </a:r>
            <a:r>
              <a:rPr lang="en-GB" sz="1400" dirty="0" smtClean="0">
                <a:latin typeface="Garamond" pitchFamily="18" charset="0"/>
              </a:rPr>
              <a:t>. </a:t>
            </a:r>
            <a:r>
              <a:rPr lang="bg-BG" sz="1400" b="1" i="1" dirty="0" smtClean="0">
                <a:latin typeface="Garamond" pitchFamily="18" charset="0"/>
              </a:rPr>
              <a:t>Какво означава да си равен? </a:t>
            </a:r>
            <a:r>
              <a:rPr lang="bg-BG" sz="1400" dirty="0" smtClean="0">
                <a:latin typeface="Garamond" pitchFamily="18" charset="0"/>
              </a:rPr>
              <a:t>Какво е доказателството?</a:t>
            </a:r>
            <a:endParaRPr lang="en-GB" sz="1400" dirty="0" smtClean="0">
              <a:latin typeface="Garamond" pitchFamily="18" charset="0"/>
            </a:endParaRPr>
          </a:p>
          <a:p>
            <a:r>
              <a:rPr lang="bg-BG" sz="1400" b="1" dirty="0" smtClean="0">
                <a:latin typeface="Garamond" pitchFamily="18" charset="0"/>
              </a:rPr>
              <a:t>Дейност</a:t>
            </a:r>
            <a:r>
              <a:rPr lang="en-GB" sz="1400" b="1" dirty="0" smtClean="0">
                <a:latin typeface="Garamond" pitchFamily="18" charset="0"/>
              </a:rPr>
              <a:t>:</a:t>
            </a:r>
            <a:endParaRPr lang="en-GB" sz="1400" dirty="0" smtClean="0">
              <a:latin typeface="Garamond" pitchFamily="18" charset="0"/>
            </a:endParaRPr>
          </a:p>
          <a:p>
            <a:r>
              <a:rPr lang="bg-BG" sz="1400" dirty="0" smtClean="0">
                <a:latin typeface="Garamond" pitchFamily="18" charset="0"/>
              </a:rPr>
              <a:t>Изиграйте играта БИНГО</a:t>
            </a:r>
            <a:r>
              <a:rPr lang="en-GB" sz="1400" dirty="0" smtClean="0">
                <a:latin typeface="Garamond" pitchFamily="18" charset="0"/>
              </a:rPr>
              <a:t>. </a:t>
            </a:r>
            <a:r>
              <a:rPr lang="bg-BG" sz="1400" b="1" dirty="0" smtClean="0">
                <a:latin typeface="Garamond" pitchFamily="18" charset="0"/>
              </a:rPr>
              <a:t>Слайд </a:t>
            </a:r>
            <a:r>
              <a:rPr lang="en-GB" sz="1400" b="1" dirty="0" smtClean="0">
                <a:latin typeface="Garamond" pitchFamily="18" charset="0"/>
              </a:rPr>
              <a:t>5</a:t>
            </a:r>
            <a:endParaRPr lang="en-GB" sz="1400" dirty="0">
              <a:latin typeface="Garamond" pitchFamily="18" charset="0"/>
            </a:endParaRPr>
          </a:p>
        </p:txBody>
      </p:sp>
      <p:sp>
        <p:nvSpPr>
          <p:cNvPr id="264" name="Google Shape;264;p33"/>
          <p:cNvSpPr txBox="1"/>
          <p:nvPr/>
        </p:nvSpPr>
        <p:spPr>
          <a:xfrm>
            <a:off x="187611" y="138548"/>
            <a:ext cx="7198347" cy="52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bg-BG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Намаляване на неравенствата </a:t>
            </a: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bg-BG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Учебна единица за обучение Урок </a:t>
            </a: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2 </a:t>
            </a:r>
            <a:r>
              <a:rPr lang="bg-BG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Видове неравенства</a:t>
            </a:r>
            <a:endParaRPr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60;p33"/>
          <p:cNvSpPr/>
          <p:nvPr/>
        </p:nvSpPr>
        <p:spPr>
          <a:xfrm>
            <a:off x="214282" y="4857760"/>
            <a:ext cx="8714131" cy="150019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bg-BG" sz="1600" b="1" u="sng" dirty="0" smtClean="0">
                <a:latin typeface="Garamond" pitchFamily="18" charset="0"/>
              </a:rPr>
              <a:t>Заключение и размисъл </a:t>
            </a:r>
            <a:r>
              <a:rPr lang="en-GB" sz="1600" b="1" dirty="0" smtClean="0">
                <a:latin typeface="Garamond" pitchFamily="18" charset="0"/>
              </a:rPr>
              <a:t>5 </a:t>
            </a:r>
            <a:r>
              <a:rPr lang="bg-BG" sz="1600" b="1" dirty="0" smtClean="0">
                <a:latin typeface="Garamond" pitchFamily="18" charset="0"/>
              </a:rPr>
              <a:t>минути Точки за размисъл </a:t>
            </a:r>
            <a:endParaRPr lang="en-GB" sz="1600" b="1" dirty="0">
              <a:latin typeface="Garamond" pitchFamily="18" charset="0"/>
            </a:endParaRPr>
          </a:p>
          <a:p>
            <a:r>
              <a:rPr lang="ru-RU" sz="1600" dirty="0" smtClean="0">
                <a:latin typeface="Garamond" pitchFamily="18" charset="0"/>
              </a:rPr>
              <a:t>Помислете </a:t>
            </a:r>
            <a:r>
              <a:rPr lang="ru-RU" sz="1600" dirty="0" smtClean="0">
                <a:latin typeface="Garamond" pitchFamily="18" charset="0"/>
              </a:rPr>
              <a:t>върху всички начини, по които възприемаме и преценяваме </a:t>
            </a:r>
            <a:r>
              <a:rPr lang="ru-RU" sz="1600" dirty="0" smtClean="0">
                <a:latin typeface="Garamond" pitchFamily="18" charset="0"/>
              </a:rPr>
              <a:t>отделните държави. </a:t>
            </a:r>
            <a:r>
              <a:rPr lang="ru-RU" sz="1600" dirty="0" smtClean="0">
                <a:latin typeface="Garamond" pitchFamily="18" charset="0"/>
              </a:rPr>
              <a:t>Как можем да ги измерим по различен </a:t>
            </a:r>
            <a:r>
              <a:rPr lang="ru-RU" sz="1600" dirty="0" smtClean="0">
                <a:latin typeface="Garamond" pitchFamily="18" charset="0"/>
              </a:rPr>
              <a:t>начин</a:t>
            </a:r>
            <a:r>
              <a:rPr lang="en-GB" sz="1600" dirty="0" smtClean="0">
                <a:latin typeface="Garamond" pitchFamily="18" charset="0"/>
              </a:rPr>
              <a:t>?</a:t>
            </a:r>
            <a:endParaRPr lang="en-GB" sz="1600" dirty="0">
              <a:latin typeface="Garamond" pitchFamily="18" charset="0"/>
            </a:endParaRPr>
          </a:p>
        </p:txBody>
      </p:sp>
      <p:sp>
        <p:nvSpPr>
          <p:cNvPr id="8" name="Google Shape;263;p33"/>
          <p:cNvSpPr txBox="1"/>
          <p:nvPr/>
        </p:nvSpPr>
        <p:spPr>
          <a:xfrm>
            <a:off x="214282" y="2857496"/>
            <a:ext cx="8715436" cy="2000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400" b="1" u="sng" dirty="0" smtClean="0">
                <a:latin typeface="Garamond" pitchFamily="18" charset="0"/>
              </a:rPr>
              <a:t>Проучване и консолидация </a:t>
            </a:r>
            <a:r>
              <a:rPr lang="en-GB" sz="1400" b="1" dirty="0" smtClean="0">
                <a:latin typeface="Garamond" pitchFamily="18" charset="0"/>
              </a:rPr>
              <a:t> </a:t>
            </a:r>
            <a:r>
              <a:rPr lang="en-GB" sz="1400" b="1" dirty="0" smtClean="0">
                <a:latin typeface="Garamond" pitchFamily="18" charset="0"/>
              </a:rPr>
              <a:t>10 </a:t>
            </a:r>
            <a:r>
              <a:rPr lang="bg-BG" sz="1400" b="1" dirty="0" smtClean="0">
                <a:latin typeface="Garamond" pitchFamily="18" charset="0"/>
              </a:rPr>
              <a:t>минути </a:t>
            </a:r>
            <a:r>
              <a:rPr lang="bg-BG" sz="1400" b="1" i="1" dirty="0" smtClean="0">
                <a:latin typeface="Garamond" pitchFamily="18" charset="0"/>
              </a:rPr>
              <a:t>Различни видове неравенства </a:t>
            </a:r>
            <a:endParaRPr lang="en-GB" sz="1400" dirty="0">
              <a:latin typeface="Garamond" pitchFamily="18" charset="0"/>
            </a:endParaRPr>
          </a:p>
          <a:p>
            <a:r>
              <a:rPr lang="en-GB" sz="1400" dirty="0">
                <a:latin typeface="Garamond" pitchFamily="18" charset="0"/>
              </a:rPr>
              <a:t> </a:t>
            </a:r>
          </a:p>
          <a:p>
            <a:r>
              <a:rPr lang="bg-BG" sz="1400" b="1" dirty="0" smtClean="0">
                <a:latin typeface="Garamond" pitchFamily="18" charset="0"/>
              </a:rPr>
              <a:t>Слайдове </a:t>
            </a:r>
            <a:r>
              <a:rPr lang="en-GB" sz="1400" b="1" dirty="0" smtClean="0">
                <a:latin typeface="Garamond" pitchFamily="18" charset="0"/>
              </a:rPr>
              <a:t>7/8/9/10 </a:t>
            </a:r>
            <a:r>
              <a:rPr lang="bg-BG" sz="1400" b="1" dirty="0" smtClean="0">
                <a:latin typeface="Garamond" pitchFamily="18" charset="0"/>
              </a:rPr>
              <a:t>Използване на ресурсите</a:t>
            </a:r>
            <a:r>
              <a:rPr lang="en-GB" sz="1400" b="1" dirty="0" smtClean="0">
                <a:latin typeface="Garamond" pitchFamily="18" charset="0"/>
              </a:rPr>
              <a:t>: </a:t>
            </a:r>
            <a:r>
              <a:rPr lang="ru-RU" sz="1400" dirty="0" smtClean="0">
                <a:latin typeface="Garamond" pitchFamily="18" charset="0"/>
              </a:rPr>
              <a:t>Информационни листове в материалите, връзка към целта за устойчиво развитие</a:t>
            </a:r>
          </a:p>
          <a:p>
            <a:r>
              <a:rPr lang="en-GB" sz="1400" dirty="0" smtClean="0">
                <a:latin typeface="Garamond" pitchFamily="18" charset="0"/>
              </a:rPr>
              <a:t>10.1</a:t>
            </a:r>
            <a:r>
              <a:rPr lang="en-GB" sz="1400" dirty="0" smtClean="0">
                <a:latin typeface="Garamond" pitchFamily="18" charset="0"/>
              </a:rPr>
              <a:t>:  </a:t>
            </a:r>
            <a:r>
              <a:rPr lang="en-GB" sz="1400" b="1" dirty="0" smtClean="0">
                <a:latin typeface="Garamond" pitchFamily="18" charset="0"/>
              </a:rPr>
              <a:t>‘</a:t>
            </a:r>
            <a:r>
              <a:rPr lang="ru-RU" sz="1400" dirty="0" smtClean="0">
                <a:latin typeface="Garamond" pitchFamily="18" charset="0"/>
              </a:rPr>
              <a:t>До 2030 г. постепенно постигайте и поддържайте растежа на доходите на </a:t>
            </a:r>
            <a:r>
              <a:rPr lang="ru-RU" sz="1400" dirty="0" smtClean="0">
                <a:latin typeface="Garamond" pitchFamily="18" charset="0"/>
              </a:rPr>
              <a:t>най-ниско стоящите слоеве - 40 </a:t>
            </a:r>
            <a:r>
              <a:rPr lang="ru-RU" sz="1400" dirty="0" smtClean="0">
                <a:latin typeface="Garamond" pitchFamily="18" charset="0"/>
              </a:rPr>
              <a:t>на сто от населението със скорост, по-висока от средната за страната </a:t>
            </a:r>
            <a:r>
              <a:rPr lang="ru-RU" sz="1400" dirty="0" smtClean="0">
                <a:latin typeface="Garamond" pitchFamily="18" charset="0"/>
              </a:rPr>
              <a:t>“.</a:t>
            </a:r>
            <a:endParaRPr lang="en-GB" sz="1400" b="1" dirty="0">
              <a:latin typeface="Garamond" pitchFamily="18" charset="0"/>
            </a:endParaRPr>
          </a:p>
          <a:p>
            <a:r>
              <a:rPr lang="bg-BG" sz="1400" b="1" dirty="0" smtClean="0">
                <a:latin typeface="Garamond" pitchFamily="18" charset="0"/>
              </a:rPr>
              <a:t>Дискутирайте в група въпросите</a:t>
            </a:r>
            <a:r>
              <a:rPr lang="en-GB" sz="1400" dirty="0" smtClean="0">
                <a:latin typeface="Garamond" pitchFamily="18" charset="0"/>
              </a:rPr>
              <a:t>:</a:t>
            </a:r>
            <a:endParaRPr lang="en-GB" sz="1400" dirty="0">
              <a:latin typeface="Garamond" pitchFamily="18" charset="0"/>
            </a:endParaRPr>
          </a:p>
          <a:p>
            <a:pPr lvl="0"/>
            <a:r>
              <a:rPr lang="bg-BG" sz="1400" dirty="0" smtClean="0">
                <a:latin typeface="Garamond" pitchFamily="18" charset="0"/>
              </a:rPr>
              <a:t>Кои неравенства мислите, че са най - важни</a:t>
            </a:r>
            <a:r>
              <a:rPr lang="en-GB" sz="1400" dirty="0" smtClean="0">
                <a:latin typeface="Garamond" pitchFamily="18" charset="0"/>
              </a:rPr>
              <a:t>? </a:t>
            </a:r>
            <a:endParaRPr lang="en-GB" sz="1400" dirty="0">
              <a:latin typeface="Garamond" pitchFamily="18" charset="0"/>
            </a:endParaRPr>
          </a:p>
          <a:p>
            <a:pPr lvl="0"/>
            <a:r>
              <a:rPr lang="bg-BG" sz="1400" dirty="0" smtClean="0">
                <a:latin typeface="Garamond" pitchFamily="18" charset="0"/>
              </a:rPr>
              <a:t>Защо те са най - важни</a:t>
            </a:r>
            <a:r>
              <a:rPr lang="en-GB" sz="1400" dirty="0" smtClean="0">
                <a:latin typeface="Garamond" pitchFamily="18" charset="0"/>
              </a:rPr>
              <a:t>? </a:t>
            </a:r>
            <a:endParaRPr lang="en-GB" sz="1400" dirty="0">
              <a:latin typeface="Garamond" pitchFamily="18" charset="0"/>
            </a:endParaRP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xmlns="" val="461974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1" descr="Резултат с изображение за „цели за устойчиво развитие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6144" y="1493445"/>
            <a:ext cx="7790656" cy="53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Callout 7"/>
          <p:cNvSpPr/>
          <p:nvPr/>
        </p:nvSpPr>
        <p:spPr>
          <a:xfrm>
            <a:off x="2411760" y="1628800"/>
            <a:ext cx="3218656" cy="2029618"/>
          </a:xfrm>
          <a:prstGeom prst="wedgeEllipseCallout">
            <a:avLst>
              <a:gd name="adj1" fmla="val 35969"/>
              <a:gd name="adj2" fmla="val 81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/>
              <a:t>Видове неравенства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808994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/>
          </a:p>
          <a:p>
            <a:r>
              <a:rPr lang="en-GB" dirty="0"/>
              <a:t>Migration takes place </a:t>
            </a:r>
            <a:r>
              <a:rPr lang="en-GB" b="1" i="1" dirty="0"/>
              <a:t>internally </a:t>
            </a:r>
            <a:r>
              <a:rPr lang="en-GB" dirty="0"/>
              <a:t>and </a:t>
            </a:r>
            <a:r>
              <a:rPr lang="en-GB" b="1" i="1" dirty="0"/>
              <a:t>internationally</a:t>
            </a:r>
            <a:r>
              <a:rPr lang="en-GB" dirty="0"/>
              <a:t>. In our time, the biggest international migration flows are from rich to other rich countries, and from poorer to other poorer countries (North-North; South-South). Much migration is short-term; migrants return to their country of origin. An estimated 258 million people live in a country they weren’t born in; this is approx. 3.6% World’s inhabitants (U.N. 2017). “In Europe, the size of the total population would have declined during the period 2000-2015 in the absence of migration.”(UN 2017). </a:t>
            </a:r>
          </a:p>
          <a:p>
            <a:r>
              <a:rPr lang="en-GB" dirty="0"/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Garamond" panose="02020404030301010803" pitchFamily="18" charset="0"/>
              </a:rPr>
              <a:t>Големи идеи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7638"/>
            <a:ext cx="8568952" cy="47525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bg-BG" b="1" dirty="0" smtClean="0">
                <a:latin typeface="Garamond" panose="02020404030301010803" pitchFamily="18" charset="0"/>
              </a:rPr>
              <a:t>Голяма идея </a:t>
            </a:r>
            <a:r>
              <a:rPr lang="en-US" b="1" dirty="0" smtClean="0">
                <a:latin typeface="Garamond" panose="02020404030301010803" pitchFamily="18" charset="0"/>
              </a:rPr>
              <a:t>1/3 </a:t>
            </a:r>
            <a:r>
              <a:rPr lang="bg-BG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Проблемът с неравенството.</a:t>
            </a:r>
            <a:endParaRPr lang="en-GB" b="1" dirty="0" smtClean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Garamond" panose="02020404030301010803" pitchFamily="18" charset="0"/>
              </a:rPr>
              <a:t>В световен мащаб има малък брой супер богати хора</a:t>
            </a:r>
            <a:r>
              <a:rPr lang="ru-RU" b="1" dirty="0" smtClean="0">
                <a:latin typeface="Garamond" panose="02020404030301010803" pitchFamily="18" charset="0"/>
              </a:rPr>
              <a:t>. </a:t>
            </a:r>
            <a:r>
              <a:rPr lang="en-US" b="1" dirty="0" smtClean="0">
                <a:latin typeface="Garamond" panose="02020404030301010803" pitchFamily="18" charset="0"/>
              </a:rPr>
              <a:t>“</a:t>
            </a:r>
            <a:r>
              <a:rPr lang="ru-RU" b="1" dirty="0">
                <a:latin typeface="Garamond" panose="02020404030301010803" pitchFamily="18" charset="0"/>
              </a:rPr>
              <a:t>82% от богатството, създадено миналата година, отиде при най-богатия един процент от световното население, докато 3,7 милиарда души, които съставляват най-бедната половина от човечеството, нямаха нищо”. (Oxfam 2018) </a:t>
            </a:r>
            <a:r>
              <a:rPr lang="en-US" b="1" dirty="0" smtClean="0">
                <a:latin typeface="Garamond" panose="02020404030301010803" pitchFamily="18" charset="0"/>
              </a:rPr>
              <a:t>”. </a:t>
            </a:r>
            <a:endParaRPr lang="en-GB" b="1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GB" b="1" dirty="0" smtClean="0">
                <a:latin typeface="Garamond" panose="02020404030301010803" pitchFamily="18" charset="0"/>
              </a:rPr>
              <a:t> </a:t>
            </a:r>
            <a:endParaRPr lang="en-GB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bg-BG" b="1" dirty="0" smtClean="0">
                <a:latin typeface="Garamond" panose="02020404030301010803" pitchFamily="18" charset="0"/>
              </a:rPr>
              <a:t>Голяма идея </a:t>
            </a:r>
            <a:r>
              <a:rPr lang="en-GB" b="1" dirty="0" smtClean="0">
                <a:latin typeface="Garamond" panose="02020404030301010803" pitchFamily="18" charset="0"/>
              </a:rPr>
              <a:t>8/9 </a:t>
            </a:r>
            <a:r>
              <a:rPr lang="bg-BG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Корени на международните неравенства.</a:t>
            </a:r>
            <a:endParaRPr lang="en-GB" b="1" dirty="0" smtClean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Garamond" panose="02020404030301010803" pitchFamily="18" charset="0"/>
              </a:rPr>
              <a:t>Икономическото неравенство между страните с висок и нисък доход днес има своите корени в исторически процеси (например войни, колонизация и индустриализация), а също и в настоящите ни търговски и финансови системи.</a:t>
            </a:r>
            <a:endParaRPr lang="en-GB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4286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68958"/>
          </a:xfrm>
        </p:spPr>
        <p:txBody>
          <a:bodyPr/>
          <a:lstStyle/>
          <a:p>
            <a:r>
              <a:rPr lang="bg-BG" b="1" dirty="0" smtClean="0">
                <a:latin typeface="Garamond" panose="02020404030301010803" pitchFamily="18" charset="0"/>
              </a:rPr>
              <a:t>Цели на обучението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24030"/>
          </a:xfrm>
        </p:spPr>
        <p:txBody>
          <a:bodyPr>
            <a:normAutofit fontScale="47500" lnSpcReduction="20000"/>
          </a:bodyPr>
          <a:lstStyle/>
          <a:p>
            <a:r>
              <a:rPr lang="ru-RU" sz="3800" dirty="0">
                <a:latin typeface="Garamond" panose="02020404030301010803" pitchFamily="18" charset="0"/>
              </a:rPr>
              <a:t>Знайте и разберете какво означава да бъдете „неравнопоставени“, като се съсредоточите върху икономическото неравенство в и между държавите</a:t>
            </a:r>
          </a:p>
          <a:p>
            <a:r>
              <a:rPr lang="ru-RU" sz="3800" dirty="0" smtClean="0">
                <a:latin typeface="Garamond" panose="02020404030301010803" pitchFamily="18" charset="0"/>
              </a:rPr>
              <a:t>Помислете </a:t>
            </a:r>
            <a:r>
              <a:rPr lang="ru-RU" sz="3800" dirty="0">
                <a:latin typeface="Garamond" panose="02020404030301010803" pitchFamily="18" charset="0"/>
              </a:rPr>
              <a:t>върху корените на международните неравенства поради по-неблагоприятните условия на търговия и финанси, налагани от икономически по-богатите и по-мощни държави</a:t>
            </a:r>
          </a:p>
          <a:p>
            <a:r>
              <a:rPr lang="ru-RU" sz="3800" dirty="0">
                <a:latin typeface="Garamond" panose="02020404030301010803" pitchFamily="18" charset="0"/>
              </a:rPr>
              <a:t>Разберете целта на ООН за намаляване на неравенствата за всички</a:t>
            </a:r>
          </a:p>
          <a:p>
            <a:r>
              <a:rPr lang="ru-RU" sz="3800" dirty="0">
                <a:latin typeface="Garamond" panose="02020404030301010803" pitchFamily="18" charset="0"/>
              </a:rPr>
              <a:t>използвайте умения в груповата работа: споделяне, слушане, критично мислене и </a:t>
            </a:r>
            <a:r>
              <a:rPr lang="ru-RU" sz="3800" dirty="0" smtClean="0">
                <a:latin typeface="Garamond" panose="02020404030301010803" pitchFamily="18" charset="0"/>
              </a:rPr>
              <a:t>задаване на въпроси.</a:t>
            </a:r>
            <a:endParaRPr lang="en-GB" sz="3800" dirty="0" smtClean="0">
              <a:latin typeface="Garamond" panose="02020404030301010803" pitchFamily="18" charset="0"/>
            </a:endParaRPr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endParaRPr lang="en-GB" b="1" dirty="0"/>
          </a:p>
          <a:p>
            <a:pPr marL="0" indent="0" algn="just">
              <a:buNone/>
            </a:pPr>
            <a:r>
              <a:rPr lang="en-GB" sz="3800" dirty="0" smtClean="0">
                <a:solidFill>
                  <a:srgbClr val="FF0000"/>
                </a:solidFill>
                <a:latin typeface="Garamond" pitchFamily="18" charset="0"/>
              </a:rPr>
              <a:t>10.2 </a:t>
            </a:r>
            <a:r>
              <a:rPr lang="bg-BG" sz="3800" dirty="0">
                <a:solidFill>
                  <a:srgbClr val="FF0000"/>
                </a:solidFill>
                <a:latin typeface="Garamond" pitchFamily="18" charset="0"/>
              </a:rPr>
              <a:t>До 2030 г. да </a:t>
            </a:r>
            <a:r>
              <a:rPr lang="bg-BG" sz="3800" b="1" dirty="0" smtClean="0">
                <a:latin typeface="Garamond" panose="02020404030301010803" pitchFamily="18" charset="0"/>
              </a:rPr>
              <a:t>Фокус върху целите за устойчиво развитие:</a:t>
            </a:r>
            <a:endParaRPr lang="en-GB" sz="3800" b="1" dirty="0" smtClean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bg-BG" sz="3800" dirty="0" smtClean="0">
                <a:solidFill>
                  <a:srgbClr val="FF0000"/>
                </a:solidFill>
                <a:latin typeface="Garamond" pitchFamily="18" charset="0"/>
              </a:rPr>
              <a:t>се </a:t>
            </a:r>
            <a:r>
              <a:rPr lang="bg-BG" sz="3800" dirty="0">
                <a:solidFill>
                  <a:srgbClr val="FF0000"/>
                </a:solidFill>
                <a:latin typeface="Garamond" pitchFamily="18" charset="0"/>
              </a:rPr>
              <a:t>даде възможност за насърчаване на социалното, икономическото и политическото включване на всички, независимо от възраст, пол, увреждане, раса, етническа принадлежност, произход, религия, икономически или друг статус</a:t>
            </a:r>
            <a:endParaRPr lang="en-GB" sz="3800" dirty="0">
              <a:solidFill>
                <a:srgbClr val="FF0000"/>
              </a:solidFill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en-GB" sz="3800" dirty="0">
                <a:solidFill>
                  <a:schemeClr val="tx2"/>
                </a:solidFill>
                <a:latin typeface="Garamond" pitchFamily="18" charset="0"/>
              </a:rPr>
              <a:t>16.3 </a:t>
            </a:r>
            <a:r>
              <a:rPr lang="bg-BG" sz="3800" dirty="0">
                <a:solidFill>
                  <a:schemeClr val="tx2"/>
                </a:solidFill>
                <a:latin typeface="Garamond" pitchFamily="18" charset="0"/>
              </a:rPr>
              <a:t>Насърчаване на върховенството на закона на национално и международно ниво и гарантиране на равен достъп до правосъдие за всички</a:t>
            </a:r>
            <a:r>
              <a:rPr lang="bg-BG" sz="3800" dirty="0">
                <a:latin typeface="Garamond" pitchFamily="18" charset="0"/>
              </a:rPr>
              <a:t>;</a:t>
            </a:r>
            <a:endParaRPr lang="en-GB" sz="3800" dirty="0">
              <a:solidFill>
                <a:schemeClr val="tx2"/>
              </a:solidFill>
              <a:latin typeface="Garamond" pitchFamily="18" charset="0"/>
            </a:endParaRPr>
          </a:p>
          <a:p>
            <a:pPr marL="0" indent="0">
              <a:buNone/>
            </a:pPr>
            <a:r>
              <a:rPr lang="en-GB" sz="3800" dirty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16.b </a:t>
            </a:r>
            <a:r>
              <a:rPr lang="bg-BG" sz="3800" dirty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Насърчаване и прилагане на недискриминационни закони и политики за устойчиво развитие</a:t>
            </a:r>
            <a:endParaRPr lang="en-GB" sz="3800" dirty="0">
              <a:solidFill>
                <a:schemeClr val="accent3">
                  <a:lumMod val="50000"/>
                </a:schemeClr>
              </a:solidFill>
              <a:latin typeface="Garamond" pitchFamily="18" charset="0"/>
            </a:endParaRPr>
          </a:p>
          <a:p>
            <a:pPr lvl="0">
              <a:spcBef>
                <a:spcPts val="0"/>
              </a:spcBef>
            </a:pPr>
            <a:endParaRPr lang="en-GB" dirty="0" smtClean="0"/>
          </a:p>
          <a:p>
            <a:pPr marL="0" lvl="0" indent="0">
              <a:spcBef>
                <a:spcPts val="0"/>
              </a:spcBef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49746" y="2294110"/>
            <a:ext cx="8670725" cy="285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44360" tIns="80937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bg-BG" altLang="en-US" sz="1600" b="1" dirty="0">
                <a:solidFill>
                  <a:srgbClr val="007AAA"/>
                </a:solidFill>
                <a:latin typeface="Garamond" panose="02020404030301010803" pitchFamily="18" charset="0"/>
                <a:ea typeface="Arial" panose="020B0604020202020204" pitchFamily="34" charset="0"/>
              </a:rPr>
              <a:t>Човешки права </a:t>
            </a:r>
            <a:r>
              <a:rPr lang="en-US" altLang="en-US" sz="1600" b="1" dirty="0">
                <a:solidFill>
                  <a:srgbClr val="007AAA"/>
                </a:solidFill>
                <a:latin typeface="Garamond" panose="02020404030301010803" pitchFamily="18" charset="0"/>
                <a:ea typeface="Arial" panose="020B0604020202020204" pitchFamily="34" charset="0"/>
              </a:rPr>
              <a:t>BINGO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en-US" dirty="0">
                <a:latin typeface="Garamond" panose="02020404030301010803" pitchFamily="18" charset="0"/>
                <a:ea typeface="Arial" panose="020B0604020202020204" pitchFamily="34" charset="0"/>
              </a:rPr>
              <a:t>Преди да </a:t>
            </a:r>
            <a:r>
              <a:rPr lang="ru-RU" altLang="en-US" dirty="0" smtClean="0">
                <a:latin typeface="Garamond" panose="02020404030301010803" pitchFamily="18" charset="0"/>
                <a:ea typeface="Arial" panose="020B0604020202020204" pitchFamily="34" charset="0"/>
              </a:rPr>
              <a:t>започнете се уверете, </a:t>
            </a:r>
            <a:r>
              <a:rPr lang="ru-RU" altLang="en-US" dirty="0">
                <a:latin typeface="Garamond" panose="02020404030301010803" pitchFamily="18" charset="0"/>
                <a:ea typeface="Arial" panose="020B0604020202020204" pitchFamily="34" charset="0"/>
              </a:rPr>
              <a:t>че всеки обучаем има копие </a:t>
            </a:r>
            <a:r>
              <a:rPr lang="ru-RU" altLang="en-US" dirty="0" smtClean="0">
                <a:latin typeface="Garamond" panose="02020404030301010803" pitchFamily="18" charset="0"/>
                <a:ea typeface="Arial" panose="020B0604020202020204" pitchFamily="34" charset="0"/>
              </a:rPr>
              <a:t>от материал за </a:t>
            </a:r>
            <a:r>
              <a:rPr lang="ru-RU" altLang="en-US" dirty="0">
                <a:latin typeface="Garamond" panose="02020404030301010803" pitchFamily="18" charset="0"/>
                <a:ea typeface="Arial" panose="020B0604020202020204" pitchFamily="34" charset="0"/>
              </a:rPr>
              <a:t>раздаване 1 (лист Бинго).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en-US" dirty="0">
                <a:latin typeface="Garamond" panose="02020404030301010803" pitchFamily="18" charset="0"/>
                <a:ea typeface="Arial" panose="020B0604020202020204" pitchFamily="34" charset="0"/>
              </a:rPr>
              <a:t>Обяснете на </a:t>
            </a:r>
            <a:r>
              <a:rPr lang="ru-RU" altLang="en-US" dirty="0" smtClean="0">
                <a:latin typeface="Garamond" panose="02020404030301010803" pitchFamily="18" charset="0"/>
                <a:ea typeface="Arial" panose="020B0604020202020204" pitchFamily="34" charset="0"/>
              </a:rPr>
              <a:t>класа, </a:t>
            </a:r>
            <a:r>
              <a:rPr lang="ru-RU" altLang="en-US" dirty="0">
                <a:latin typeface="Garamond" panose="02020404030301010803" pitchFamily="18" charset="0"/>
                <a:ea typeface="Arial" panose="020B0604020202020204" pitchFamily="34" charset="0"/>
              </a:rPr>
              <a:t>че разполагат с 2 минути, за да обиколят класната стая и да намерят друг човек, който може да отговори на всеки от въпросите, които са на листа на Бинго. В замяна те трябва да отговорят на един въпрос от листа на другия човек. Всеки ученик трябва да гарантира, че има всички отговори на въпросите в листа на Бинго</a:t>
            </a:r>
            <a:r>
              <a:rPr lang="ru-RU" altLang="en-US" dirty="0" smtClean="0">
                <a:latin typeface="Garamond" panose="02020404030301010803" pitchFamily="18" charset="0"/>
                <a:ea typeface="Arial" panose="020B0604020202020204" pitchFamily="34" charset="0"/>
              </a:rPr>
              <a:t>.</a:t>
            </a:r>
            <a:r>
              <a:rPr lang="ru-RU" altLang="en-US" dirty="0">
                <a:latin typeface="Garamond" panose="02020404030301010803" pitchFamily="18" charset="0"/>
                <a:ea typeface="Arial" panose="020B0604020202020204" pitchFamily="34" charset="0"/>
              </a:rPr>
              <a:t> Ученикът, който завърши </a:t>
            </a:r>
            <a:r>
              <a:rPr lang="ru-RU" altLang="en-US" dirty="0" smtClean="0">
                <a:latin typeface="Garamond" panose="02020404030301010803" pitchFamily="18" charset="0"/>
                <a:ea typeface="Arial" panose="020B0604020202020204" pitchFamily="34" charset="0"/>
              </a:rPr>
              <a:t>най- бързо с отговорите на въпросите, </a:t>
            </a:r>
            <a:r>
              <a:rPr lang="ru-RU" altLang="en-US" dirty="0">
                <a:latin typeface="Garamond" panose="02020404030301010803" pitchFamily="18" charset="0"/>
                <a:ea typeface="Arial" panose="020B0604020202020204" pitchFamily="34" charset="0"/>
              </a:rPr>
              <a:t>се обявява за </a:t>
            </a:r>
            <a:r>
              <a:rPr lang="ru-RU" altLang="en-US" dirty="0" smtClean="0">
                <a:latin typeface="Garamond" panose="02020404030301010803" pitchFamily="18" charset="0"/>
                <a:ea typeface="Arial" panose="020B0604020202020204" pitchFamily="34" charset="0"/>
              </a:rPr>
              <a:t>победител.</a:t>
            </a:r>
            <a:endParaRPr lang="ru-RU" altLang="en-US" dirty="0">
              <a:latin typeface="Garamond" panose="02020404030301010803" pitchFamily="18" charset="0"/>
              <a:ea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en-US" dirty="0" smtClean="0">
                <a:ea typeface="Arial" panose="020B0604020202020204" pitchFamily="34" charset="0"/>
              </a:rPr>
              <a:t>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353280" y="4940100"/>
            <a:ext cx="8467192" cy="1918303"/>
            <a:chOff x="1329" y="207"/>
            <a:chExt cx="9485" cy="1796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9" y="207"/>
              <a:ext cx="9485" cy="1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72"/>
            <p:cNvSpPr txBox="1">
              <a:spLocks noChangeArrowheads="1"/>
            </p:cNvSpPr>
            <p:nvPr/>
          </p:nvSpPr>
          <p:spPr bwMode="auto">
            <a:xfrm>
              <a:off x="1329" y="207"/>
              <a:ext cx="9257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93980" marR="0">
                <a:spcBef>
                  <a:spcPts val="390"/>
                </a:spcBef>
                <a:spcAft>
                  <a:spcPts val="0"/>
                </a:spcAft>
              </a:pPr>
              <a:r>
                <a:rPr lang="bg-BG" sz="1600" b="1" dirty="0" smtClean="0">
                  <a:solidFill>
                    <a:srgbClr val="007AAA"/>
                  </a:solidFill>
                  <a:latin typeface="Garamond" panose="02020404030301010803" pitchFamily="18" charset="0"/>
                  <a:ea typeface="Arial" panose="020B0604020202020204" pitchFamily="34" charset="0"/>
                </a:rPr>
                <a:t>Съвети </a:t>
              </a:r>
              <a:r>
                <a:rPr lang="bg-BG" sz="1600" b="1" dirty="0">
                  <a:solidFill>
                    <a:srgbClr val="007AAA"/>
                  </a:solidFill>
                  <a:latin typeface="Garamond" panose="02020404030301010803" pitchFamily="18" charset="0"/>
                  <a:ea typeface="Arial" panose="020B0604020202020204" pitchFamily="34" charset="0"/>
                </a:rPr>
                <a:t>за учители</a:t>
              </a:r>
              <a:endParaRPr lang="en-US" sz="1600" b="1" dirty="0">
                <a:solidFill>
                  <a:srgbClr val="007AAA"/>
                </a:solidFill>
                <a:latin typeface="Garamond" panose="02020404030301010803" pitchFamily="18" charset="0"/>
                <a:ea typeface="Arial" panose="020B0604020202020204" pitchFamily="34" charset="0"/>
              </a:endParaRPr>
            </a:p>
            <a:p>
              <a:pPr marL="93980" marR="99695" algn="just">
                <a:lnSpc>
                  <a:spcPct val="105000"/>
                </a:lnSpc>
                <a:spcBef>
                  <a:spcPts val="10"/>
                </a:spcBef>
                <a:spcAft>
                  <a:spcPts val="0"/>
                </a:spcAft>
              </a:pPr>
              <a:r>
                <a:rPr lang="ru-RU" sz="1600" dirty="0">
                  <a:latin typeface="Garamond" panose="02020404030301010803" pitchFamily="18" charset="0"/>
                  <a:ea typeface="Arial" panose="020B0604020202020204" pitchFamily="34" charset="0"/>
                </a:rPr>
                <a:t>Уверете се, че </a:t>
              </a:r>
              <a:r>
                <a:rPr lang="ru-RU" sz="1600" dirty="0" smtClean="0">
                  <a:latin typeface="Garamond" panose="02020404030301010803" pitchFamily="18" charset="0"/>
                  <a:ea typeface="Arial" panose="020B0604020202020204" pitchFamily="34" charset="0"/>
                </a:rPr>
                <a:t>учениците разбират, </a:t>
              </a:r>
              <a:r>
                <a:rPr lang="ru-RU" sz="1600" dirty="0">
                  <a:latin typeface="Garamond" panose="02020404030301010803" pitchFamily="18" charset="0"/>
                  <a:ea typeface="Arial" panose="020B0604020202020204" pitchFamily="34" charset="0"/>
                </a:rPr>
                <a:t>че трябва да </a:t>
              </a:r>
              <a:r>
                <a:rPr lang="ru-RU" sz="1600" dirty="0" smtClean="0">
                  <a:latin typeface="Garamond" panose="02020404030301010803" pitchFamily="18" charset="0"/>
                  <a:ea typeface="Arial" panose="020B0604020202020204" pitchFamily="34" charset="0"/>
                </a:rPr>
                <a:t>получат отговорите на въпросите </a:t>
              </a:r>
              <a:r>
                <a:rPr lang="ru-RU" sz="1600" dirty="0">
                  <a:latin typeface="Garamond" panose="02020404030301010803" pitchFamily="18" charset="0"/>
                  <a:ea typeface="Arial" panose="020B0604020202020204" pitchFamily="34" charset="0"/>
                </a:rPr>
                <a:t>от </a:t>
              </a:r>
              <a:r>
                <a:rPr lang="ru-RU" sz="1600" dirty="0" smtClean="0">
                  <a:latin typeface="Garamond" panose="02020404030301010803" pitchFamily="18" charset="0"/>
                  <a:ea typeface="Arial" panose="020B0604020202020204" pitchFamily="34" charset="0"/>
                </a:rPr>
                <a:t>други съученик, </a:t>
              </a:r>
              <a:r>
                <a:rPr lang="ru-RU" sz="1600" dirty="0">
                  <a:latin typeface="Garamond" panose="02020404030301010803" pitchFamily="18" charset="0"/>
                  <a:ea typeface="Arial" panose="020B0604020202020204" pitchFamily="34" charset="0"/>
                </a:rPr>
                <a:t>а не </a:t>
              </a:r>
              <a:r>
                <a:rPr lang="ru-RU" sz="1600" dirty="0" smtClean="0">
                  <a:latin typeface="Garamond" panose="02020404030301010803" pitchFamily="18" charset="0"/>
                  <a:ea typeface="Arial" panose="020B0604020202020204" pitchFamily="34" charset="0"/>
                </a:rPr>
                <a:t>сами </a:t>
              </a:r>
              <a:r>
                <a:rPr lang="ru-RU" sz="1600" dirty="0">
                  <a:latin typeface="Garamond" panose="02020404030301010803" pitchFamily="18" charset="0"/>
                  <a:ea typeface="Arial" panose="020B0604020202020204" pitchFamily="34" charset="0"/>
                </a:rPr>
                <a:t>да отговарят на въпросите. Целта на това упражнение е да </a:t>
              </a:r>
              <a:r>
                <a:rPr lang="ru-RU" sz="1600" dirty="0" smtClean="0">
                  <a:latin typeface="Garamond" panose="02020404030301010803" pitchFamily="18" charset="0"/>
                  <a:ea typeface="Arial" panose="020B0604020202020204" pitchFamily="34" charset="0"/>
                </a:rPr>
                <a:t>насърчат </a:t>
              </a:r>
              <a:r>
                <a:rPr lang="ru-RU" sz="1600" dirty="0">
                  <a:latin typeface="Garamond" panose="02020404030301010803" pitchFamily="18" charset="0"/>
                  <a:ea typeface="Arial" panose="020B0604020202020204" pitchFamily="34" charset="0"/>
                </a:rPr>
                <a:t>учениците да започнат да мислят за правата на човека, да повишат любопитството си към </a:t>
              </a:r>
              <a:r>
                <a:rPr lang="ru-RU" sz="1600" dirty="0" smtClean="0">
                  <a:latin typeface="Garamond" panose="02020404030301010803" pitchFamily="18" charset="0"/>
                  <a:ea typeface="Arial" panose="020B0604020202020204" pitchFamily="34" charset="0"/>
                </a:rPr>
                <a:t>тях, а не </a:t>
              </a:r>
              <a:r>
                <a:rPr lang="ru-RU" sz="1600" dirty="0">
                  <a:latin typeface="Garamond" panose="02020404030301010803" pitchFamily="18" charset="0"/>
                  <a:ea typeface="Arial" panose="020B0604020202020204" pitchFamily="34" charset="0"/>
                </a:rPr>
                <a:t>непременно да дават верни окончателни отговори. Можете също да направите това упражнение отново, след приключване на урока, за да видите дали учениците са в състояние да дадат повече отговори</a:t>
              </a:r>
              <a:r>
                <a:rPr lang="ru-RU" dirty="0">
                  <a:latin typeface="Garamond" panose="02020404030301010803" pitchFamily="18" charset="0"/>
                  <a:ea typeface="Arial" panose="020B0604020202020204" pitchFamily="34" charset="0"/>
                </a:rPr>
                <a:t>.</a:t>
              </a:r>
              <a:endParaRPr lang="en-US" dirty="0">
                <a:latin typeface="Garamond" panose="02020404030301010803" pitchFamily="18" charset="0"/>
                <a:ea typeface="Arial" panose="020B0604020202020204" pitchFamily="34" charset="0"/>
              </a:endParaRPr>
            </a:p>
          </p:txBody>
        </p:sp>
      </p:grp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/>
            </a:r>
            <a:b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kumimoji="0" lang="en-US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/>
            </a:r>
            <a:b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8429" y="939956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600" b="1" dirty="0" smtClean="0">
                <a:solidFill>
                  <a:srgbClr val="007AAA"/>
                </a:solidFill>
                <a:latin typeface="Garamond" panose="02020404030301010803" pitchFamily="18" charset="0"/>
                <a:ea typeface="Arial" panose="020B0604020202020204" pitchFamily="34" charset="0"/>
              </a:rPr>
              <a:t>Цели на обучението</a:t>
            </a:r>
            <a:endParaRPr lang="en-US" sz="1600" b="1" dirty="0">
              <a:solidFill>
                <a:srgbClr val="007AAA"/>
              </a:solidFill>
              <a:latin typeface="Garamond" panose="02020404030301010803" pitchFamily="18" charset="0"/>
              <a:ea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>
                <a:solidFill>
                  <a:srgbClr val="000000"/>
                </a:solidFill>
                <a:latin typeface="Garamond" panose="02020404030301010803" pitchFamily="18" charset="0"/>
              </a:rPr>
              <a:t>• </a:t>
            </a:r>
            <a:r>
              <a:rPr lang="ru-RU" dirty="0" smtClean="0">
                <a:solidFill>
                  <a:srgbClr val="000000"/>
                </a:solidFill>
                <a:latin typeface="Garamond" panose="02020404030301010803" pitchFamily="18" charset="0"/>
              </a:rPr>
              <a:t>Да </a:t>
            </a:r>
            <a:r>
              <a:rPr lang="ru-RU" dirty="0">
                <a:solidFill>
                  <a:srgbClr val="000000"/>
                </a:solidFill>
                <a:latin typeface="Garamond" panose="02020404030301010803" pitchFamily="18" charset="0"/>
              </a:rPr>
              <a:t>знаете, че има различни видове неравенство</a:t>
            </a:r>
          </a:p>
          <a:p>
            <a:r>
              <a:rPr lang="ru-RU" dirty="0">
                <a:solidFill>
                  <a:srgbClr val="000000"/>
                </a:solidFill>
                <a:latin typeface="Garamond" panose="02020404030301010803" pitchFamily="18" charset="0"/>
              </a:rPr>
              <a:t>• Да се ​​представи кратък, но убедителен аргумент, основан на научните изследвания</a:t>
            </a:r>
          </a:p>
          <a:p>
            <a:r>
              <a:rPr lang="ru-RU" dirty="0">
                <a:solidFill>
                  <a:srgbClr val="000000"/>
                </a:solidFill>
                <a:latin typeface="Garamond" panose="02020404030301010803" pitchFamily="18" charset="0"/>
              </a:rPr>
              <a:t>• Да се ​​проучи въздействието, което може да има неравенството върху обществото и икономиката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0093" y="209869"/>
            <a:ext cx="8229600" cy="658463"/>
          </a:xfrm>
        </p:spPr>
        <p:txBody>
          <a:bodyPr>
            <a:normAutofit fontScale="90000"/>
          </a:bodyPr>
          <a:lstStyle/>
          <a:p>
            <a:r>
              <a:rPr lang="bg-BG" sz="4000" b="1" dirty="0" smtClean="0">
                <a:latin typeface="Garamond" panose="02020404030301010803" pitchFamily="18" charset="0"/>
              </a:rPr>
              <a:t>Неравенства</a:t>
            </a:r>
            <a:r>
              <a:rPr lang="en-US" sz="4000" b="1" dirty="0" smtClean="0">
                <a:latin typeface="Garamond" panose="02020404030301010803" pitchFamily="18" charset="0"/>
              </a:rPr>
              <a:t> BINGO</a:t>
            </a:r>
            <a:endParaRPr lang="en-US" sz="4000" b="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latin typeface="Garamond" panose="02020404030301010803" pitchFamily="18" charset="0"/>
              </a:rPr>
              <a:t>Какво означава да бъдеш “неравен</a:t>
            </a:r>
            <a:r>
              <a:rPr lang="en-US" dirty="0">
                <a:latin typeface="Garamond" panose="02020404030301010803" pitchFamily="18" charset="0"/>
              </a:rPr>
              <a:t>”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>
                <a:latin typeface="Garamond" panose="02020404030301010803" pitchFamily="18" charset="0"/>
              </a:rPr>
              <a:t>Състоянието на неравнопоставеност, например по отношение на доходите или богатството, пола, способностите, сексуалността, етническата принадлежност.</a:t>
            </a:r>
          </a:p>
          <a:p>
            <a:r>
              <a:rPr lang="ru-RU" dirty="0">
                <a:latin typeface="Garamond" panose="02020404030301010803" pitchFamily="18" charset="0"/>
              </a:rPr>
              <a:t>Хората, които се определят като по-висши, обикновено </a:t>
            </a:r>
            <a:r>
              <a:rPr lang="ru-RU" dirty="0" smtClean="0">
                <a:latin typeface="Garamond" panose="02020404030301010803" pitchFamily="18" charset="0"/>
              </a:rPr>
              <a:t>имат </a:t>
            </a:r>
            <a:r>
              <a:rPr lang="ru-RU" dirty="0">
                <a:latin typeface="Garamond" panose="02020404030301010803" pitchFamily="18" charset="0"/>
              </a:rPr>
              <a:t>по-добър достъп до услуги и възможности “</a:t>
            </a:r>
            <a:endParaRPr lang="en-GB" dirty="0" smtClean="0">
              <a:latin typeface="Garamond" panose="02020404030301010803" pitchFamily="18" charset="0"/>
            </a:endParaRPr>
          </a:p>
          <a:p>
            <a:pPr algn="r">
              <a:buNone/>
            </a:pPr>
            <a:r>
              <a:rPr lang="en-GB" sz="2000" b="1" dirty="0" smtClean="0"/>
              <a:t>Video: </a:t>
            </a:r>
            <a:r>
              <a:rPr lang="en-US" sz="2000" b="1" dirty="0">
                <a:hlinkClick r:id="rId2"/>
              </a:rPr>
              <a:t>http://inequality.is</a:t>
            </a:r>
            <a:r>
              <a:rPr lang="en-US" sz="2000" b="1" dirty="0" smtClean="0">
                <a:hlinkClick r:id="rId2"/>
              </a:rPr>
              <a:t>/</a:t>
            </a:r>
            <a:endParaRPr lang="en-GB" sz="2000" b="1" dirty="0" smtClean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125307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4588" y="548680"/>
            <a:ext cx="4719412" cy="63093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4588" y="11863"/>
            <a:ext cx="4695874" cy="28872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3548" y="116632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000" b="1" dirty="0" smtClean="0">
                <a:latin typeface="Garamond" panose="02020404030301010803" pitchFamily="18" charset="0"/>
              </a:rPr>
              <a:t>Неравенство по по</a:t>
            </a:r>
            <a:r>
              <a:rPr lang="bg-BG" sz="3000" b="1" dirty="0">
                <a:latin typeface="Garamond" panose="02020404030301010803" pitchFamily="18" charset="0"/>
              </a:rPr>
              <a:t>л</a:t>
            </a:r>
            <a:endParaRPr lang="en-US" sz="3000" b="1" dirty="0">
              <a:latin typeface="Garamond" panose="020204040303010108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052736"/>
            <a:ext cx="388843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dirty="0">
                <a:latin typeface="Garamond" panose="02020404030301010803" pitchFamily="18" charset="0"/>
              </a:rPr>
              <a:t>М</a:t>
            </a:r>
            <a:r>
              <a:rPr lang="ru-RU" dirty="0">
                <a:latin typeface="Garamond" panose="02020404030301010803" pitchFamily="18" charset="0"/>
              </a:rPr>
              <a:t>омичетата нямат равен достъп до образование. Пропуските по пол по отношение на достъпа до образование са намалени, но различията между регионите остават във всички нива на образование, особено за най-изключените и маргинализираните</a:t>
            </a:r>
            <a:r>
              <a:rPr lang="en-US" dirty="0">
                <a:latin typeface="Garamond" panose="02020404030301010803" pitchFamily="18" charset="0"/>
              </a:rPr>
              <a:t>. </a:t>
            </a:r>
            <a:r>
              <a:rPr lang="ru-RU" dirty="0">
                <a:latin typeface="Garamond" panose="02020404030301010803" pitchFamily="18" charset="0"/>
              </a:rPr>
              <a:t>Наблюдава се значителен напредък във всички развиващи се региони в посещаването на основното училище. Въпреки това момичетата продължават да се сблъскват с бариерите пред училището, особено в Северна Африка, Африка на юг от Сахара и Западна </a:t>
            </a:r>
            <a:r>
              <a:rPr lang="ru-RU" dirty="0" smtClean="0">
                <a:latin typeface="Garamond" panose="02020404030301010803" pitchFamily="18" charset="0"/>
              </a:rPr>
              <a:t>Азия</a:t>
            </a:r>
            <a:r>
              <a:rPr lang="bg-BG" dirty="0">
                <a:latin typeface="Garamond" panose="02020404030301010803" pitchFamily="18" charset="0"/>
              </a:rPr>
              <a:t>.</a:t>
            </a:r>
            <a:endParaRPr lang="en-US" dirty="0">
              <a:latin typeface="Garamond" panose="02020404030301010803" pitchFamily="18" charset="0"/>
            </a:endParaRPr>
          </a:p>
          <a:p>
            <a:pPr algn="just"/>
            <a:r>
              <a:rPr lang="ru-RU" dirty="0">
                <a:latin typeface="Garamond" panose="02020404030301010803" pitchFamily="18" charset="0"/>
              </a:rPr>
              <a:t>Жените все още навлизат на пазара на труда </a:t>
            </a:r>
            <a:r>
              <a:rPr lang="ru-RU" dirty="0" smtClean="0">
                <a:latin typeface="Garamond" panose="02020404030301010803" pitchFamily="18" charset="0"/>
              </a:rPr>
              <a:t>неравностойно </a:t>
            </a:r>
            <a:r>
              <a:rPr lang="ru-RU" dirty="0">
                <a:latin typeface="Garamond" panose="02020404030301010803" pitchFamily="18" charset="0"/>
              </a:rPr>
              <a:t>спрямо мъжете, дори след </a:t>
            </a:r>
            <a:r>
              <a:rPr lang="ru-RU" dirty="0" smtClean="0">
                <a:latin typeface="Garamond" panose="02020404030301010803" pitchFamily="18" charset="0"/>
              </a:rPr>
              <a:t>придобиване </a:t>
            </a:r>
            <a:r>
              <a:rPr lang="ru-RU" dirty="0">
                <a:latin typeface="Garamond" panose="02020404030301010803" pitchFamily="18" charset="0"/>
              </a:rPr>
              <a:t>на </a:t>
            </a:r>
            <a:r>
              <a:rPr lang="ru-RU" dirty="0" smtClean="0">
                <a:latin typeface="Garamond" panose="02020404030301010803" pitchFamily="18" charset="0"/>
              </a:rPr>
              <a:t>образование </a:t>
            </a:r>
            <a:r>
              <a:rPr lang="ru-RU" dirty="0">
                <a:latin typeface="Garamond" panose="02020404030301010803" pitchFamily="18" charset="0"/>
              </a:rPr>
              <a:t>и </a:t>
            </a:r>
            <a:r>
              <a:rPr lang="ru-RU" dirty="0" smtClean="0">
                <a:latin typeface="Garamond" panose="02020404030301010803" pitchFamily="18" charset="0"/>
              </a:rPr>
              <a:t>умения.</a:t>
            </a:r>
            <a:endParaRPr lang="en-US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285728"/>
            <a:ext cx="31683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000" b="1" dirty="0" smtClean="0">
                <a:latin typeface="Garamond" panose="02020404030301010803" pitchFamily="18" charset="0"/>
              </a:rPr>
              <a:t>Нисш по раса</a:t>
            </a:r>
            <a:endParaRPr lang="en-US" sz="3000" b="1" dirty="0">
              <a:latin typeface="Garamond" panose="020204040303010108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917912"/>
            <a:ext cx="364333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Garamond" panose="02020404030301010803" pitchFamily="18" charset="0"/>
              </a:rPr>
              <a:t>В </a:t>
            </a:r>
            <a:r>
              <a:rPr lang="ru-RU" sz="2000" dirty="0">
                <a:latin typeface="Garamond" panose="02020404030301010803" pitchFamily="18" charset="0"/>
              </a:rPr>
              <a:t>цял свят има връзка между етническа принадлежност и </a:t>
            </a:r>
            <a:r>
              <a:rPr lang="ru-RU" sz="2000" dirty="0" smtClean="0">
                <a:latin typeface="Garamond" panose="02020404030301010803" pitchFamily="18" charset="0"/>
              </a:rPr>
              <a:t>работа, </a:t>
            </a:r>
            <a:r>
              <a:rPr lang="ru-RU" sz="2000" dirty="0">
                <a:latin typeface="Garamond" panose="02020404030301010803" pitchFamily="18" charset="0"/>
              </a:rPr>
              <a:t>като някои работни места се разглеждат не само като нисък статус, но и по-ниско платени и с по-малко </a:t>
            </a:r>
            <a:r>
              <a:rPr lang="ru-RU" sz="2000" dirty="0" smtClean="0">
                <a:latin typeface="Garamond" panose="02020404030301010803" pitchFamily="18" charset="0"/>
              </a:rPr>
              <a:t>възнаграждения. </a:t>
            </a:r>
            <a:r>
              <a:rPr lang="bg-BG" sz="2000" dirty="0" smtClean="0">
                <a:latin typeface="Garamond" panose="02020404030301010803" pitchFamily="18" charset="0"/>
              </a:rPr>
              <a:t>Някои </a:t>
            </a:r>
            <a:r>
              <a:rPr lang="bg-BG" sz="2000" dirty="0">
                <a:latin typeface="Garamond" panose="02020404030301010803" pitchFamily="18" charset="0"/>
              </a:rPr>
              <a:t>исторически примери включват</a:t>
            </a:r>
            <a:r>
              <a:rPr lang="bg-BG" sz="2000" dirty="0" smtClean="0">
                <a:latin typeface="Garamond" panose="02020404030301010803" pitchFamily="18" charset="0"/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atin typeface="Garamond" panose="02020404030301010803" pitchFamily="18" charset="0"/>
              </a:rPr>
              <a:t>Евреи по време на управлението на Хитлер в Германия (1930-1945</a:t>
            </a:r>
            <a:r>
              <a:rPr lang="ru-RU" sz="2000" dirty="0" smtClean="0">
                <a:latin typeface="Garamond" panose="02020404030301010803" pitchFamily="18" charset="0"/>
              </a:rPr>
              <a:t>)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atin typeface="Garamond" panose="02020404030301010803" pitchFamily="18" charset="0"/>
              </a:rPr>
              <a:t>Индийска кастова система и съществуването на недосегаемите далити (приключи официално през 1950 г</a:t>
            </a:r>
            <a:r>
              <a:rPr lang="ru-RU" sz="2000" dirty="0" smtClean="0">
                <a:latin typeface="Garamond" panose="02020404030301010803" pitchFamily="18" charset="0"/>
              </a:rPr>
              <a:t>.)</a:t>
            </a:r>
          </a:p>
          <a:p>
            <a:pPr marL="342900" indent="-342900">
              <a:buFontTx/>
              <a:buChar char="-"/>
            </a:pPr>
            <a:r>
              <a:rPr lang="bg-BG" sz="2000" dirty="0">
                <a:latin typeface="Garamond" panose="02020404030301010803" pitchFamily="18" charset="0"/>
              </a:rPr>
              <a:t>Апартхейд в Южна </a:t>
            </a:r>
            <a:r>
              <a:rPr lang="bg-BG" sz="2000" dirty="0" smtClean="0">
                <a:latin typeface="Garamond" panose="02020404030301010803" pitchFamily="18" charset="0"/>
              </a:rPr>
              <a:t>Африка </a:t>
            </a:r>
            <a:r>
              <a:rPr lang="en-US" sz="2000" dirty="0" smtClean="0">
                <a:latin typeface="Garamond" panose="02020404030301010803" pitchFamily="18" charset="0"/>
              </a:rPr>
              <a:t>(1948 - 1992)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3371" y="-171400"/>
            <a:ext cx="5000627" cy="39991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3372" y="3212976"/>
            <a:ext cx="5000627" cy="372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24372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404664"/>
            <a:ext cx="34563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000" b="1" dirty="0" smtClean="0">
                <a:latin typeface="Garamond" panose="02020404030301010803" pitchFamily="18" charset="0"/>
              </a:rPr>
              <a:t>Нисш по възраст</a:t>
            </a:r>
            <a:endParaRPr lang="en-US" sz="3000" b="1" dirty="0">
              <a:latin typeface="Garamond" panose="020204040303010108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218" y="958662"/>
            <a:ext cx="384873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Garamond" panose="02020404030301010803" pitchFamily="18" charset="0"/>
              </a:rPr>
              <a:t>Агеизмът може да повлияе на нечие доверие, перспективите за работа, финансовото положение и качеството на живот.</a:t>
            </a:r>
            <a:endParaRPr lang="en-US" sz="2000" dirty="0">
              <a:latin typeface="Garamond" panose="02020404030301010803" pitchFamily="18" charset="0"/>
            </a:endParaRPr>
          </a:p>
          <a:p>
            <a:pPr algn="just"/>
            <a:r>
              <a:rPr lang="ru-RU" sz="2000" dirty="0">
                <a:latin typeface="Garamond" panose="02020404030301010803" pitchFamily="18" charset="0"/>
              </a:rPr>
              <a:t>Възрастните хора могат да изпитат</a:t>
            </a:r>
            <a:r>
              <a:rPr lang="en-US" sz="2000" dirty="0">
                <a:latin typeface="Garamond" panose="02020404030301010803" pitchFamily="18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bg-BG" sz="2000" dirty="0">
                <a:latin typeface="Garamond" panose="02020404030301010803" pitchFamily="18" charset="0"/>
              </a:rPr>
              <a:t>Да изгубят работа, заради възрастта си</a:t>
            </a:r>
            <a:r>
              <a:rPr lang="en-US" sz="2000" dirty="0">
                <a:latin typeface="Garamond" panose="02020404030301010803" pitchFamily="18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Garamond" panose="02020404030301010803" pitchFamily="18" charset="0"/>
              </a:rPr>
              <a:t>Отказ от нова кредитна карта, автомобилна застраховка или застраховка за пътуване поради възрастта им</a:t>
            </a:r>
            <a:r>
              <a:rPr lang="ru-RU" sz="2000" dirty="0" smtClean="0">
                <a:latin typeface="Garamond" panose="02020404030301010803" pitchFamily="18" charset="0"/>
              </a:rPr>
              <a:t>.</a:t>
            </a:r>
            <a:endParaRPr lang="ru-RU" sz="2000" dirty="0"/>
          </a:p>
          <a:p>
            <a:pPr marL="285750" indent="-285750">
              <a:buFontTx/>
              <a:buChar char="-"/>
            </a:pPr>
            <a:r>
              <a:rPr lang="ru-RU" sz="2000" dirty="0">
                <a:latin typeface="Garamond" panose="02020404030301010803" pitchFamily="18" charset="0"/>
              </a:rPr>
              <a:t>Не отговарят на условията за финансова помощ поради възрастови ограничения</a:t>
            </a:r>
            <a:r>
              <a:rPr lang="ru-RU" sz="2000" dirty="0" smtClean="0">
                <a:latin typeface="Garamond" panose="02020404030301010803" pitchFamily="18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bg-BG" sz="2000" dirty="0">
                <a:latin typeface="Garamond" panose="02020404030301010803" pitchFamily="18" charset="0"/>
              </a:rPr>
              <a:t>Отказ от лекар, защото сте „твърде стар“.</a:t>
            </a:r>
            <a:endParaRPr lang="en-US" sz="2000" dirty="0">
              <a:latin typeface="Garamond" panose="020204040303010108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260647"/>
            <a:ext cx="4411216" cy="41226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212976"/>
            <a:ext cx="486003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90026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</TotalTime>
  <Words>1444</Words>
  <Application>Microsoft Office PowerPoint</Application>
  <PresentationFormat>On-screen Show (4:3)</PresentationFormat>
  <Paragraphs>141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Намаляване на неравенствата, Урок 2 </vt:lpstr>
      <vt:lpstr>Slide 2</vt:lpstr>
      <vt:lpstr>Големи идеи</vt:lpstr>
      <vt:lpstr>Цели на обучението</vt:lpstr>
      <vt:lpstr>Неравенства BINGO</vt:lpstr>
      <vt:lpstr>Какво означава да бъдеш “неравен”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dc:creator>Alison Clark</dc:creator>
  <cp:lastModifiedBy>Meral</cp:lastModifiedBy>
  <cp:revision>99</cp:revision>
  <dcterms:created xsi:type="dcterms:W3CDTF">2018-04-04T16:00:42Z</dcterms:created>
  <dcterms:modified xsi:type="dcterms:W3CDTF">2020-03-03T20:40:12Z</dcterms:modified>
</cp:coreProperties>
</file>